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ls" ContentType="application/vnd.ms-exce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2" r:id="rId4"/>
    <p:sldMasterId id="2147483759" r:id="rId5"/>
    <p:sldMasterId id="2147483769" r:id="rId6"/>
    <p:sldMasterId id="2147483779" r:id="rId7"/>
    <p:sldMasterId id="2147483789" r:id="rId8"/>
    <p:sldMasterId id="2147483799" r:id="rId9"/>
    <p:sldMasterId id="2147483827" r:id="rId10"/>
  </p:sldMasterIdLst>
  <p:notesMasterIdLst>
    <p:notesMasterId r:id="rId51"/>
  </p:notesMasterIdLst>
  <p:sldIdLst>
    <p:sldId id="256" r:id="rId11"/>
    <p:sldId id="357" r:id="rId12"/>
    <p:sldId id="352" r:id="rId13"/>
    <p:sldId id="258" r:id="rId14"/>
    <p:sldId id="260" r:id="rId15"/>
    <p:sldId id="261" r:id="rId16"/>
    <p:sldId id="262" r:id="rId17"/>
    <p:sldId id="707" r:id="rId18"/>
    <p:sldId id="283" r:id="rId19"/>
    <p:sldId id="284" r:id="rId20"/>
    <p:sldId id="285" r:id="rId21"/>
    <p:sldId id="286" r:id="rId22"/>
    <p:sldId id="287" r:id="rId23"/>
    <p:sldId id="288" r:id="rId24"/>
    <p:sldId id="289" r:id="rId25"/>
    <p:sldId id="482" r:id="rId26"/>
    <p:sldId id="290" r:id="rId27"/>
    <p:sldId id="291" r:id="rId28"/>
    <p:sldId id="411" r:id="rId29"/>
    <p:sldId id="412" r:id="rId30"/>
    <p:sldId id="413" r:id="rId31"/>
    <p:sldId id="414" r:id="rId32"/>
    <p:sldId id="421" r:id="rId33"/>
    <p:sldId id="483" r:id="rId34"/>
    <p:sldId id="426" r:id="rId35"/>
    <p:sldId id="484" r:id="rId36"/>
    <p:sldId id="485" r:id="rId37"/>
    <p:sldId id="486" r:id="rId38"/>
    <p:sldId id="708" r:id="rId39"/>
    <p:sldId id="709" r:id="rId40"/>
    <p:sldId id="710" r:id="rId41"/>
    <p:sldId id="711" r:id="rId42"/>
    <p:sldId id="712" r:id="rId43"/>
    <p:sldId id="713" r:id="rId44"/>
    <p:sldId id="714" r:id="rId45"/>
    <p:sldId id="715" r:id="rId46"/>
    <p:sldId id="716" r:id="rId47"/>
    <p:sldId id="717" r:id="rId48"/>
    <p:sldId id="718" r:id="rId49"/>
    <p:sldId id="706" r:id="rId50"/>
  </p:sldIdLst>
  <p:sldSz cx="12192000" cy="6858000"/>
  <p:notesSz cx="6985000" cy="9283700"/>
  <p:embeddedFontLst>
    <p:embeddedFont>
      <p:font typeface="MS PGothic" panose="020B0600070205080204" pitchFamily="34" charset="-128"/>
      <p:regular r:id="rId52"/>
    </p:embeddedFont>
    <p:embeddedFont>
      <p:font typeface="Times" panose="02020603050405020304" pitchFamily="18"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37C"/>
    <a:srgbClr val="CF55A1"/>
    <a:srgbClr val="EACC1B"/>
    <a:srgbClr val="929292"/>
    <a:srgbClr val="FCAF17"/>
    <a:srgbClr val="CE9D00"/>
    <a:srgbClr val="00C2E2"/>
    <a:srgbClr val="7C98AE"/>
    <a:srgbClr val="FF8C3F"/>
    <a:srgbClr val="398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2D899-289D-4BA2-AF89-9BB39CA42AFD}" v="186" dt="2025-09-13T00:21:25.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4" autoAdjust="0"/>
    <p:restoredTop sz="50000" autoAdjust="0"/>
  </p:normalViewPr>
  <p:slideViewPr>
    <p:cSldViewPr>
      <p:cViewPr varScale="1">
        <p:scale>
          <a:sx n="63" d="100"/>
          <a:sy n="63" d="100"/>
        </p:scale>
        <p:origin x="1072" y="56"/>
      </p:cViewPr>
      <p:guideLst>
        <p:guide orient="horz" pos="2160"/>
        <p:guide pos="3840"/>
        <p:guide pos="39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2664"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font" Target="fonts/font4.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5.fntdata"/><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0A013A6D-A27B-464A-8085-12C2023C33AE}" type="datetimeFigureOut">
              <a:rPr lang="en-US" smtClean="0"/>
              <a:t>9/23/2025</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99B22804-678A-4588-8318-46D4BE492181}" type="slidenum">
              <a:rPr lang="en-US" smtClean="0"/>
              <a:t>‹#›</a:t>
            </a:fld>
            <a:endParaRPr lang="en-US"/>
          </a:p>
        </p:txBody>
      </p:sp>
    </p:spTree>
    <p:extLst>
      <p:ext uri="{BB962C8B-B14F-4D97-AF65-F5344CB8AC3E}">
        <p14:creationId xmlns:p14="http://schemas.microsoft.com/office/powerpoint/2010/main" val="1042719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22804-678A-4588-8318-46D4BE492181}" type="slidenum">
              <a:rPr lang="en-US" smtClean="0"/>
              <a:t>3</a:t>
            </a:fld>
            <a:endParaRPr lang="en-US" dirty="0"/>
          </a:p>
        </p:txBody>
      </p:sp>
    </p:spTree>
    <p:extLst>
      <p:ext uri="{BB962C8B-B14F-4D97-AF65-F5344CB8AC3E}">
        <p14:creationId xmlns:p14="http://schemas.microsoft.com/office/powerpoint/2010/main" val="113875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68EE012B-CA82-40C0-9DCD-C0137CD11F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8CB9DA8C-EA5D-3C4F-B935-8002B3D8869D}" type="slidenum">
              <a:rPr lang="en-US" altLang="en-US" sz="1000" smtClean="0">
                <a:latin typeface="Times" panose="02020603050405020304" pitchFamily="1" charset="0"/>
              </a:rPr>
              <a:pPr/>
              <a:t>26</a:t>
            </a:fld>
            <a:endParaRPr lang="en-US" altLang="en-US" sz="1000">
              <a:latin typeface="Times" panose="02020603050405020304" pitchFamily="1" charset="0"/>
            </a:endParaRPr>
          </a:p>
        </p:txBody>
      </p:sp>
      <p:sp>
        <p:nvSpPr>
          <p:cNvPr id="56323" name="Rectangle 7">
            <a:extLst>
              <a:ext uri="{FF2B5EF4-FFF2-40B4-BE49-F238E27FC236}">
                <a16:creationId xmlns:a16="http://schemas.microsoft.com/office/drawing/2014/main" id="{D959E762-31AD-2C13-FF67-21DBD0696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5229D2E8-5770-4C4C-AD77-6F56EE425A88}" type="slidenum">
              <a:rPr lang="en-US" altLang="en-US" sz="1200" smtClean="0">
                <a:latin typeface="Times" panose="02020603050405020304" pitchFamily="1" charset="0"/>
              </a:rPr>
              <a:pPr/>
              <a:t>26</a:t>
            </a:fld>
            <a:endParaRPr lang="en-US" altLang="en-US" sz="1200">
              <a:latin typeface="Times" panose="02020603050405020304" pitchFamily="1" charset="0"/>
            </a:endParaRPr>
          </a:p>
        </p:txBody>
      </p:sp>
      <p:sp>
        <p:nvSpPr>
          <p:cNvPr id="56324" name="Rectangle 2">
            <a:extLst>
              <a:ext uri="{FF2B5EF4-FFF2-40B4-BE49-F238E27FC236}">
                <a16:creationId xmlns:a16="http://schemas.microsoft.com/office/drawing/2014/main" id="{313F2F04-12BF-7678-DBCB-933475D5EEEF}"/>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5411B7F1-4927-26C6-A919-8BA5ADC05E83}"/>
              </a:ext>
            </a:extLst>
          </p:cNvPr>
          <p:cNvSpPr>
            <a:spLocks noGrp="1" noChangeArrowheads="1"/>
          </p:cNvSpPr>
          <p:nvPr>
            <p:ph type="body" idx="1"/>
          </p:nvPr>
        </p:nvSpPr>
        <p:spPr>
          <a:xfrm>
            <a:off x="914400" y="4416425"/>
            <a:ext cx="5029200" cy="4183063"/>
          </a:xfrm>
          <a:ln/>
        </p:spPr>
        <p:txBody>
          <a:bodyPr/>
          <a:lstStyle/>
          <a:p>
            <a:pPr eaLnBrk="1" hangingPunct="1">
              <a:defRPr/>
            </a:pPr>
            <a:r>
              <a:rPr lang="en-US">
                <a:latin typeface="Times New Roman" charset="0"/>
                <a:ea typeface="ＭＳ Ｐゴシック" charset="0"/>
                <a:cs typeface="+mn-cs"/>
              </a:rPr>
              <a:t>Part I</a:t>
            </a:r>
          </a:p>
          <a:p>
            <a:pPr eaLnBrk="1" hangingPunct="1">
              <a:defRPr/>
            </a:pPr>
            <a:r>
              <a:rPr lang="en-US">
                <a:latin typeface="Times New Roman" charset="0"/>
                <a:ea typeface="ＭＳ Ｐゴシック" charset="0"/>
                <a:cs typeface="+mn-cs"/>
              </a:rPr>
              <a:t>We have a total cost of $378,200 and 4,960 equivalent units, so the cost per equivalent unit is $76.25 for materials.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a:t>
            </a:r>
          </a:p>
          <a:p>
            <a:pPr eaLnBrk="1" hangingPunct="1">
              <a:defRPr/>
            </a:pPr>
            <a:r>
              <a:rPr lang="en-US">
                <a:latin typeface="Times New Roman" charset="0"/>
                <a:ea typeface="ＭＳ Ｐゴシック" charset="0"/>
                <a:cs typeface="+mn-cs"/>
              </a:rPr>
              <a:t>With total costs of $356,475 and total equivalent units of 4,900, we have an average cost per equivalent unit of $72.75 for conversion. </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III</a:t>
            </a:r>
          </a:p>
          <a:p>
            <a:pPr eaLnBrk="1" hangingPunct="1">
              <a:defRPr/>
            </a:pPr>
            <a:r>
              <a:rPr lang="en-US">
                <a:latin typeface="Times New Roman" charset="0"/>
                <a:ea typeface="ＭＳ Ｐゴシック" charset="0"/>
                <a:cs typeface="+mn-cs"/>
              </a:rPr>
              <a:t>So, the total cost of materials and conversion is $149.00 per equivalent unit.</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We add our materials and conversion cost per equivalent unit to get a total cost per equivalent unit during May of one hundred forty-nine dollars.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This completes the second section of the Production Report. The last section is the cost reconciliation.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1702C2D1-353A-EC5A-7EB7-9BE8E855B2D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08401930-9676-0844-9274-0BF235E908F9}" type="slidenum">
              <a:rPr lang="en-US" altLang="en-US" sz="1000" smtClean="0">
                <a:latin typeface="Times" panose="02020603050405020304" pitchFamily="1" charset="0"/>
              </a:rPr>
              <a:pPr/>
              <a:t>27</a:t>
            </a:fld>
            <a:endParaRPr lang="en-US" altLang="en-US" sz="1000">
              <a:latin typeface="Times" panose="02020603050405020304" pitchFamily="1" charset="0"/>
            </a:endParaRPr>
          </a:p>
        </p:txBody>
      </p:sp>
      <p:sp>
        <p:nvSpPr>
          <p:cNvPr id="58371" name="Rectangle 7">
            <a:extLst>
              <a:ext uri="{FF2B5EF4-FFF2-40B4-BE49-F238E27FC236}">
                <a16:creationId xmlns:a16="http://schemas.microsoft.com/office/drawing/2014/main" id="{4BB95891-D704-650A-B67E-09BFD648D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E0116AC-FA27-3B49-87FC-C3848D73FED0}" type="slidenum">
              <a:rPr lang="en-US" altLang="en-US" sz="1200" smtClean="0">
                <a:latin typeface="Times" panose="02020603050405020304" pitchFamily="1" charset="0"/>
              </a:rPr>
              <a:pPr/>
              <a:t>27</a:t>
            </a:fld>
            <a:endParaRPr lang="en-US" altLang="en-US" sz="1200">
              <a:latin typeface="Times" panose="02020603050405020304" pitchFamily="1" charset="0"/>
            </a:endParaRPr>
          </a:p>
        </p:txBody>
      </p:sp>
      <p:sp>
        <p:nvSpPr>
          <p:cNvPr id="58372" name="Rectangle 4">
            <a:extLst>
              <a:ext uri="{FF2B5EF4-FFF2-40B4-BE49-F238E27FC236}">
                <a16:creationId xmlns:a16="http://schemas.microsoft.com/office/drawing/2014/main" id="{CF368969-4B99-0171-D5F2-164F77B91C7E}"/>
              </a:ext>
            </a:extLst>
          </p:cNvPr>
          <p:cNvSpPr>
            <a:spLocks noGrp="1" noRot="1" noChangeAspect="1" noChangeArrowheads="1" noTextEdit="1"/>
          </p:cNvSpPr>
          <p:nvPr>
            <p:ph type="sldImg"/>
          </p:nvPr>
        </p:nvSpPr>
        <p:spPr>
          <a:ln/>
        </p:spPr>
      </p:sp>
      <p:sp>
        <p:nvSpPr>
          <p:cNvPr id="53253" name="Rectangle 5">
            <a:extLst>
              <a:ext uri="{FF2B5EF4-FFF2-40B4-BE49-F238E27FC236}">
                <a16:creationId xmlns:a16="http://schemas.microsoft.com/office/drawing/2014/main" id="{C5DE17E9-D574-9114-3F85-3F38C22E894C}"/>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The third step is to compute the cost of units transferred out ($366,000 for materials, $349,200 for conversion and $715,200 in total).</a:t>
            </a:r>
          </a:p>
          <a:p>
            <a:pPr eaLnBrk="1" hangingPunct="1">
              <a:defRPr/>
            </a:pPr>
            <a:endParaRPr lang="en-US">
              <a:latin typeface="Times New Roman" charset="0"/>
              <a:ea typeface="ＭＳ Ｐゴシック"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F6C31322-F6AC-38E6-E505-2E222B9F5C2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48D05AF-797F-A04C-B7E5-44421F4CB44F}" type="slidenum">
              <a:rPr lang="en-US" altLang="en-US" sz="1000" smtClean="0">
                <a:latin typeface="Times" panose="02020603050405020304" pitchFamily="1" charset="0"/>
              </a:rPr>
              <a:pPr/>
              <a:t>28</a:t>
            </a:fld>
            <a:endParaRPr lang="en-US" altLang="en-US" sz="1000">
              <a:latin typeface="Times" panose="02020603050405020304" pitchFamily="1" charset="0"/>
            </a:endParaRPr>
          </a:p>
        </p:txBody>
      </p:sp>
      <p:sp>
        <p:nvSpPr>
          <p:cNvPr id="60419" name="Rectangle 7">
            <a:extLst>
              <a:ext uri="{FF2B5EF4-FFF2-40B4-BE49-F238E27FC236}">
                <a16:creationId xmlns:a16="http://schemas.microsoft.com/office/drawing/2014/main" id="{D87D6D2F-9807-8844-7643-826326D3B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670FB817-C0B7-7443-8B9C-C95C93BA8FFE}" type="slidenum">
              <a:rPr lang="en-US" altLang="en-US" sz="1200" smtClean="0">
                <a:latin typeface="Times" panose="02020603050405020304" pitchFamily="1" charset="0"/>
              </a:rPr>
              <a:pPr/>
              <a:t>28</a:t>
            </a:fld>
            <a:endParaRPr lang="en-US" altLang="en-US" sz="1200">
              <a:latin typeface="Times" panose="02020603050405020304" pitchFamily="1" charset="0"/>
            </a:endParaRPr>
          </a:p>
        </p:txBody>
      </p:sp>
      <p:sp>
        <p:nvSpPr>
          <p:cNvPr id="60420" name="Rectangle 4">
            <a:extLst>
              <a:ext uri="{FF2B5EF4-FFF2-40B4-BE49-F238E27FC236}">
                <a16:creationId xmlns:a16="http://schemas.microsoft.com/office/drawing/2014/main" id="{FEEFD2A6-8229-FB9F-8205-93980D54420D}"/>
              </a:ext>
            </a:extLst>
          </p:cNvPr>
          <p:cNvSpPr>
            <a:spLocks noGrp="1" noRot="1" noChangeAspect="1" noChangeArrowheads="1" noTextEdit="1"/>
          </p:cNvSpPr>
          <p:nvPr>
            <p:ph type="sldImg"/>
          </p:nvPr>
        </p:nvSpPr>
        <p:spPr>
          <a:ln/>
        </p:spPr>
      </p:sp>
      <p:sp>
        <p:nvSpPr>
          <p:cNvPr id="60421" name="Rectangle 5">
            <a:extLst>
              <a:ext uri="{FF2B5EF4-FFF2-40B4-BE49-F238E27FC236}">
                <a16:creationId xmlns:a16="http://schemas.microsoft.com/office/drawing/2014/main" id="{CE051110-8CD3-B0E0-8242-AE0881B35A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Computing the costs accounted for: The first step is to record the previously computed cost of ending working process inventory ($19,475). The second step is to record the previously computed cost of units transferred out ($715,200). The third step is to sum these two costs ($734,675). Notice the two totals agree indicating that all costs have been accounted for.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22804-678A-4588-8318-46D4BE492181}" type="slidenum">
              <a:rPr lang="en-US" smtClean="0"/>
              <a:t>29</a:t>
            </a:fld>
            <a:endParaRPr lang="en-US" dirty="0"/>
          </a:p>
        </p:txBody>
      </p:sp>
    </p:spTree>
    <p:extLst>
      <p:ext uri="{BB962C8B-B14F-4D97-AF65-F5344CB8AC3E}">
        <p14:creationId xmlns:p14="http://schemas.microsoft.com/office/powerpoint/2010/main" val="337582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97C5531-753D-8B8B-0F3F-73EE2584E0E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43DCE15-DA05-664E-B479-10DD5BE8D73E}" type="slidenum">
              <a:rPr lang="en-US" altLang="en-US" sz="1000" smtClean="0">
                <a:latin typeface="Times" panose="02020603050405020304" pitchFamily="1" charset="0"/>
              </a:rPr>
              <a:pPr/>
              <a:t>30</a:t>
            </a:fld>
            <a:endParaRPr lang="en-US" altLang="en-US" sz="1000">
              <a:latin typeface="Times" panose="02020603050405020304" pitchFamily="1" charset="0"/>
            </a:endParaRPr>
          </a:p>
        </p:txBody>
      </p:sp>
      <p:sp>
        <p:nvSpPr>
          <p:cNvPr id="41987" name="Rectangle 7">
            <a:extLst>
              <a:ext uri="{FF2B5EF4-FFF2-40B4-BE49-F238E27FC236}">
                <a16:creationId xmlns:a16="http://schemas.microsoft.com/office/drawing/2014/main" id="{CEF1F014-D8BB-EBDD-0CCE-6D62FC5E14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3E329A02-130C-5C48-BC87-B6DD5AD96294}" type="slidenum">
              <a:rPr lang="en-US" altLang="en-US" sz="1200" smtClean="0">
                <a:latin typeface="Times" panose="02020603050405020304" pitchFamily="1" charset="0"/>
              </a:rPr>
              <a:pPr/>
              <a:t>30</a:t>
            </a:fld>
            <a:endParaRPr lang="en-US" altLang="en-US" sz="1200">
              <a:latin typeface="Times" panose="02020603050405020304" pitchFamily="1" charset="0"/>
            </a:endParaRPr>
          </a:p>
        </p:txBody>
      </p:sp>
      <p:sp>
        <p:nvSpPr>
          <p:cNvPr id="41988" name="Rectangle 2">
            <a:extLst>
              <a:ext uri="{FF2B5EF4-FFF2-40B4-BE49-F238E27FC236}">
                <a16:creationId xmlns:a16="http://schemas.microsoft.com/office/drawing/2014/main" id="{31EFB0C5-2B6B-8D28-1023-7C48C409252D}"/>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1F4FED03-2271-E167-2626-2254F7DB8528}"/>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Let’s look at an example of calculating the cost per equivalent unit for the shaping and milling department of Double Diamond Skis. The shaping and milling department is only one of the company’s processing departments.</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Notice that Department A started the month of May with 200 units that are 55% complete as to materials and 30% complete as to conversion (direct labour and overhead). During the month the Department started 5,000 units into production. 4,800 units were transferred out to the next department during the month of May. At the end of May, the department had 400 units, 40% complete as to materials and 25% complete as to conversion.</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Since the Department began the month with two hundred units and started five thousand units into production, we have fifty-two hundred units to account for. Of these fifty-two hundred units, forty-eight hundred were transferred out and four hundred remain in work in process inventory.</a:t>
            </a:r>
          </a:p>
        </p:txBody>
      </p:sp>
    </p:spTree>
    <p:extLst>
      <p:ext uri="{BB962C8B-B14F-4D97-AF65-F5344CB8AC3E}">
        <p14:creationId xmlns:p14="http://schemas.microsoft.com/office/powerpoint/2010/main" val="2362462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852A11D-1826-B49F-1545-CD1914BA196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2C1C0539-15A0-8C45-93E5-19E104ED9677}" type="slidenum">
              <a:rPr lang="en-US" altLang="en-US" sz="1000" smtClean="0">
                <a:latin typeface="Times" panose="02020603050405020304" pitchFamily="1" charset="0"/>
              </a:rPr>
              <a:pPr/>
              <a:t>31</a:t>
            </a:fld>
            <a:endParaRPr lang="en-US" altLang="en-US" sz="1000">
              <a:latin typeface="Times" panose="02020603050405020304" pitchFamily="1" charset="0"/>
            </a:endParaRPr>
          </a:p>
        </p:txBody>
      </p:sp>
      <p:sp>
        <p:nvSpPr>
          <p:cNvPr id="44035" name="Rectangle 7">
            <a:extLst>
              <a:ext uri="{FF2B5EF4-FFF2-40B4-BE49-F238E27FC236}">
                <a16:creationId xmlns:a16="http://schemas.microsoft.com/office/drawing/2014/main" id="{2F001E6F-8B6A-7540-2A60-B44ACF71D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C8341B0A-51B8-2B43-96C3-803DD94B8B96}" type="slidenum">
              <a:rPr lang="en-US" altLang="en-US" sz="1200" smtClean="0">
                <a:latin typeface="Times" panose="02020603050405020304" pitchFamily="1" charset="0"/>
              </a:rPr>
              <a:pPr/>
              <a:t>31</a:t>
            </a:fld>
            <a:endParaRPr lang="en-US" altLang="en-US" sz="1200">
              <a:latin typeface="Times" panose="02020603050405020304" pitchFamily="1" charset="0"/>
            </a:endParaRPr>
          </a:p>
        </p:txBody>
      </p:sp>
      <p:sp>
        <p:nvSpPr>
          <p:cNvPr id="44036" name="Rectangle 2">
            <a:extLst>
              <a:ext uri="{FF2B5EF4-FFF2-40B4-BE49-F238E27FC236}">
                <a16:creationId xmlns:a16="http://schemas.microsoft.com/office/drawing/2014/main" id="{271A0485-5AC9-AD1B-31F2-6BE832650685}"/>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A255A11D-FE54-49B8-167C-D3AD439EF963}"/>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first step in calculating the equivalent units is to identity the units completed and transferred out. In the case of the shaping and milling department, there were 4,800 units completed and transferred out. We know these units are 100% complete as to materials and conversion.</a:t>
            </a:r>
          </a:p>
        </p:txBody>
      </p:sp>
    </p:spTree>
    <p:extLst>
      <p:ext uri="{BB962C8B-B14F-4D97-AF65-F5344CB8AC3E}">
        <p14:creationId xmlns:p14="http://schemas.microsoft.com/office/powerpoint/2010/main" val="453918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0DDCEABC-C8CD-0E93-0FEC-528EADA0FB1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1EC62DC3-1C9E-DB47-A448-7B3A45939396}" type="slidenum">
              <a:rPr lang="en-US" altLang="en-US" sz="1000" smtClean="0">
                <a:latin typeface="Times" panose="02020603050405020304" pitchFamily="1" charset="0"/>
              </a:rPr>
              <a:pPr/>
              <a:t>32</a:t>
            </a:fld>
            <a:endParaRPr lang="en-US" altLang="en-US" sz="1000">
              <a:latin typeface="Times" panose="02020603050405020304" pitchFamily="1" charset="0"/>
            </a:endParaRPr>
          </a:p>
        </p:txBody>
      </p:sp>
      <p:sp>
        <p:nvSpPr>
          <p:cNvPr id="46083" name="Rectangle 7">
            <a:extLst>
              <a:ext uri="{FF2B5EF4-FFF2-40B4-BE49-F238E27FC236}">
                <a16:creationId xmlns:a16="http://schemas.microsoft.com/office/drawing/2014/main" id="{1A7FA002-CB0E-470D-6849-7F710EB3A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560C063-07E8-D349-943F-28838436AC3A}" type="slidenum">
              <a:rPr lang="en-US" altLang="en-US" sz="1200" smtClean="0">
                <a:latin typeface="Times" panose="02020603050405020304" pitchFamily="1" charset="0"/>
              </a:rPr>
              <a:pPr/>
              <a:t>32</a:t>
            </a:fld>
            <a:endParaRPr lang="en-US" altLang="en-US" sz="1200">
              <a:latin typeface="Times" panose="02020603050405020304" pitchFamily="1" charset="0"/>
            </a:endParaRPr>
          </a:p>
        </p:txBody>
      </p:sp>
      <p:sp>
        <p:nvSpPr>
          <p:cNvPr id="46084" name="Rectangle 2">
            <a:extLst>
              <a:ext uri="{FF2B5EF4-FFF2-40B4-BE49-F238E27FC236}">
                <a16:creationId xmlns:a16="http://schemas.microsoft.com/office/drawing/2014/main" id="{687DECFF-A28A-0A47-53C9-464F0D725B3D}"/>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145A273B-AF09-2F23-6EEE-A9D77A07BB7F}"/>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second step is to calculate the equivalent units as to materials in ending inventory. We know there are 400 units in ending inventory that are 40% complete as to materials. So we know that there are 160 equivalent units as to materials in ending working in process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materials we add the units completed and transferred out to the equivalent units as to materials, for total units as to materials of five thousand nine hundred forty units.</a:t>
            </a:r>
          </a:p>
        </p:txBody>
      </p:sp>
    </p:spTree>
    <p:extLst>
      <p:ext uri="{BB962C8B-B14F-4D97-AF65-F5344CB8AC3E}">
        <p14:creationId xmlns:p14="http://schemas.microsoft.com/office/powerpoint/2010/main" val="351473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5C3FEFD-A4AC-E428-9DC5-B0DB2236729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3104E7F-F02D-7348-A940-3A22B1B7078D}" type="slidenum">
              <a:rPr lang="en-US" altLang="en-US" sz="1000" smtClean="0">
                <a:latin typeface="Times" panose="02020603050405020304" pitchFamily="1" charset="0"/>
              </a:rPr>
              <a:pPr/>
              <a:t>33</a:t>
            </a:fld>
            <a:endParaRPr lang="en-US" altLang="en-US" sz="1000">
              <a:latin typeface="Times" panose="02020603050405020304" pitchFamily="1" charset="0"/>
            </a:endParaRPr>
          </a:p>
        </p:txBody>
      </p:sp>
      <p:sp>
        <p:nvSpPr>
          <p:cNvPr id="48131" name="Rectangle 7">
            <a:extLst>
              <a:ext uri="{FF2B5EF4-FFF2-40B4-BE49-F238E27FC236}">
                <a16:creationId xmlns:a16="http://schemas.microsoft.com/office/drawing/2014/main" id="{F07BCCA2-5D49-9692-E63B-00DF3A348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A58DC99-575E-484B-B4D3-25C7474789EB}" type="slidenum">
              <a:rPr lang="en-US" altLang="en-US" sz="1200" smtClean="0">
                <a:latin typeface="Times" panose="02020603050405020304" pitchFamily="1" charset="0"/>
              </a:rPr>
              <a:pPr/>
              <a:t>33</a:t>
            </a:fld>
            <a:endParaRPr lang="en-US" altLang="en-US" sz="1200">
              <a:latin typeface="Times" panose="02020603050405020304" pitchFamily="1" charset="0"/>
            </a:endParaRPr>
          </a:p>
        </p:txBody>
      </p:sp>
      <p:sp>
        <p:nvSpPr>
          <p:cNvPr id="48132" name="Rectangle 2">
            <a:extLst>
              <a:ext uri="{FF2B5EF4-FFF2-40B4-BE49-F238E27FC236}">
                <a16:creationId xmlns:a16="http://schemas.microsoft.com/office/drawing/2014/main" id="{5E555AA7-1967-8EA0-FCCD-C66088723A3F}"/>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462B2B08-EFE0-8DE8-B602-07C34609A97E}"/>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third step is to calculate the equivalent units in ending inventory as to conversion. We know there are 400 units in ending work in process inventory that are 25% complete as to conversion. So there are 100 equivalent units as to conversion in ending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conversion, we add the units completed and transferred out to the equivalent units as to conversion to arrive at a total equivalent units as to conversion of five thousand six hundred seventy units.</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We </a:t>
            </a:r>
            <a:r>
              <a:rPr lang="en-US" altLang="en-US" u="sng">
                <a:latin typeface="Times New Roman" panose="02020603050405020304" pitchFamily="18" charset="0"/>
              </a:rPr>
              <a:t>always</a:t>
            </a:r>
            <a:r>
              <a:rPr lang="en-US" altLang="en-US">
                <a:latin typeface="Times New Roman" panose="02020603050405020304" pitchFamily="18" charset="0"/>
              </a:rPr>
              <a:t> follow these three steps when using the weighted-average method.</a:t>
            </a:r>
          </a:p>
        </p:txBody>
      </p:sp>
    </p:spTree>
    <p:extLst>
      <p:ext uri="{BB962C8B-B14F-4D97-AF65-F5344CB8AC3E}">
        <p14:creationId xmlns:p14="http://schemas.microsoft.com/office/powerpoint/2010/main" val="2321491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4162061-D8EE-2D8E-D377-E6DE47B3A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E7FAAFD2-11D5-BE48-A4DC-17DD3631EA4F}" type="slidenum">
              <a:rPr lang="en-US" altLang="en-US" sz="1000" smtClean="0">
                <a:latin typeface="Times" panose="02020603050405020304" pitchFamily="1" charset="0"/>
              </a:rPr>
              <a:pPr/>
              <a:t>34</a:t>
            </a:fld>
            <a:endParaRPr lang="en-US" altLang="en-US" sz="1000">
              <a:latin typeface="Times" panose="02020603050405020304" pitchFamily="1" charset="0"/>
            </a:endParaRPr>
          </a:p>
        </p:txBody>
      </p:sp>
      <p:sp>
        <p:nvSpPr>
          <p:cNvPr id="50179" name="Rectangle 7">
            <a:extLst>
              <a:ext uri="{FF2B5EF4-FFF2-40B4-BE49-F238E27FC236}">
                <a16:creationId xmlns:a16="http://schemas.microsoft.com/office/drawing/2014/main" id="{83453A6F-C1BC-1CD4-D26C-2073887C0D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1EDA63C5-00D8-1D48-B622-795D898E50DE}" type="slidenum">
              <a:rPr lang="en-US" altLang="en-US" sz="1200" smtClean="0">
                <a:latin typeface="Times" panose="02020603050405020304" pitchFamily="1" charset="0"/>
              </a:rPr>
              <a:pPr/>
              <a:t>34</a:t>
            </a:fld>
            <a:endParaRPr lang="en-US" altLang="en-US" sz="1200">
              <a:latin typeface="Times" panose="02020603050405020304" pitchFamily="1" charset="0"/>
            </a:endParaRPr>
          </a:p>
        </p:txBody>
      </p:sp>
      <p:sp>
        <p:nvSpPr>
          <p:cNvPr id="50180" name="Rectangle 2">
            <a:extLst>
              <a:ext uri="{FF2B5EF4-FFF2-40B4-BE49-F238E27FC236}">
                <a16:creationId xmlns:a16="http://schemas.microsoft.com/office/drawing/2014/main" id="{197929E0-3019-01AD-EE83-5762CFF6C87B}"/>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3C5D2A8B-8968-01EC-4C77-4E5E601D8C82}"/>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7650" indent="-247650" eaLnBrk="1" hangingPunct="1"/>
            <a:r>
              <a:rPr lang="en-US" altLang="en-US">
                <a:latin typeface="Times New Roman" panose="02020603050405020304" pitchFamily="18" charset="0"/>
              </a:rPr>
              <a:t>Assume the following additional facts with respect to Double Diamond Skis’ Shaping and Milling Department.</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The department started the month of May with two hundred units, fifty-five percent complete as to materials and thirty percent complete as to conversion (labour and overhead).</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During May, five thousand units were started into production and forty-eight hundred units were completed and transferred out.</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You can see the costs associated with materials and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At the end of May, there were four hundred units in ending working in process inventory, forty percent complete as to materials and twenty five percent complete as to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Let’s prepare the Production Report for May. Remember, we start with the first section that computes the equivalent units as to materials and conversion.</a:t>
            </a:r>
          </a:p>
        </p:txBody>
      </p:sp>
    </p:spTree>
    <p:extLst>
      <p:ext uri="{BB962C8B-B14F-4D97-AF65-F5344CB8AC3E}">
        <p14:creationId xmlns:p14="http://schemas.microsoft.com/office/powerpoint/2010/main" val="374551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07514FF8-3D17-1C0D-CF3E-284CB18AD1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149C900-F8A2-9A40-8262-5CB93899A6E2}" type="slidenum">
              <a:rPr lang="en-US" altLang="en-US" sz="1000" smtClean="0">
                <a:latin typeface="Times" panose="02020603050405020304" pitchFamily="1" charset="0"/>
              </a:rPr>
              <a:pPr/>
              <a:t>35</a:t>
            </a:fld>
            <a:endParaRPr lang="en-US" altLang="en-US" sz="1000">
              <a:latin typeface="Times" panose="02020603050405020304" pitchFamily="1" charset="0"/>
            </a:endParaRPr>
          </a:p>
        </p:txBody>
      </p:sp>
      <p:sp>
        <p:nvSpPr>
          <p:cNvPr id="52227" name="Rectangle 7">
            <a:extLst>
              <a:ext uri="{FF2B5EF4-FFF2-40B4-BE49-F238E27FC236}">
                <a16:creationId xmlns:a16="http://schemas.microsoft.com/office/drawing/2014/main" id="{BC2894DE-E167-F0A7-78ED-CFCFA3E3B6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0D420992-84C7-3F4F-AE1C-FE772AD79CBE}" type="slidenum">
              <a:rPr lang="en-US" altLang="en-US" sz="1200" smtClean="0">
                <a:latin typeface="Times" panose="02020603050405020304" pitchFamily="1" charset="0"/>
              </a:rPr>
              <a:pPr/>
              <a:t>35</a:t>
            </a:fld>
            <a:endParaRPr lang="en-US" altLang="en-US" sz="1200">
              <a:latin typeface="Times" panose="02020603050405020304" pitchFamily="1" charset="0"/>
            </a:endParaRPr>
          </a:p>
        </p:txBody>
      </p:sp>
      <p:sp>
        <p:nvSpPr>
          <p:cNvPr id="52228" name="Rectangle 2">
            <a:extLst>
              <a:ext uri="{FF2B5EF4-FFF2-40B4-BE49-F238E27FC236}">
                <a16:creationId xmlns:a16="http://schemas.microsoft.com/office/drawing/2014/main" id="{5B50ABF4-44D4-A3C4-D36F-46B2E83A613D}"/>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C7351B3F-0348-5178-D592-3464F6835FD0}"/>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We calculate the cost per equivalent unit by adding together the cost of beginning work in process inventory and the cost added during the period. We divide the total dollar amount by the number of equivalent units we previously calculated.</a:t>
            </a:r>
          </a:p>
        </p:txBody>
      </p:sp>
    </p:spTree>
    <p:extLst>
      <p:ext uri="{BB962C8B-B14F-4D97-AF65-F5344CB8AC3E}">
        <p14:creationId xmlns:p14="http://schemas.microsoft.com/office/powerpoint/2010/main" val="100579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6A04AC76-9544-AAC4-B466-70A78BFE32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3E2AC3CB-0425-2645-9D1B-49CF3479FC68}" type="slidenum">
              <a:rPr lang="en-US" altLang="en-US" sz="1000" smtClean="0">
                <a:latin typeface="Times" panose="02020603050405020304" pitchFamily="1" charset="0"/>
              </a:rPr>
              <a:pPr/>
              <a:t>16</a:t>
            </a:fld>
            <a:endParaRPr lang="en-US" altLang="en-US" sz="1000">
              <a:latin typeface="Times" panose="02020603050405020304" pitchFamily="1" charset="0"/>
            </a:endParaRPr>
          </a:p>
        </p:txBody>
      </p:sp>
      <p:sp>
        <p:nvSpPr>
          <p:cNvPr id="39939" name="Rectangle 7">
            <a:extLst>
              <a:ext uri="{FF2B5EF4-FFF2-40B4-BE49-F238E27FC236}">
                <a16:creationId xmlns:a16="http://schemas.microsoft.com/office/drawing/2014/main" id="{050920B5-B7EB-14BC-EFAB-C426E7FB43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D7112280-62DD-404E-8108-55D5AD26B2A7}" type="slidenum">
              <a:rPr lang="en-US" altLang="en-US" sz="1200" smtClean="0">
                <a:latin typeface="Times" panose="02020603050405020304" pitchFamily="1" charset="0"/>
              </a:rPr>
              <a:pPr/>
              <a:t>16</a:t>
            </a:fld>
            <a:endParaRPr lang="en-US" altLang="en-US" sz="1200">
              <a:latin typeface="Times" panose="02020603050405020304" pitchFamily="1" charset="0"/>
            </a:endParaRPr>
          </a:p>
        </p:txBody>
      </p:sp>
      <p:sp>
        <p:nvSpPr>
          <p:cNvPr id="39940" name="Rectangle 2">
            <a:extLst>
              <a:ext uri="{FF2B5EF4-FFF2-40B4-BE49-F238E27FC236}">
                <a16:creationId xmlns:a16="http://schemas.microsoft.com/office/drawing/2014/main" id="{DD74EF71-A26F-3E2A-9158-B01262263170}"/>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0B230B9E-E39A-6472-4B77-DB05CCE18A7C}"/>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When we use the weighted-average method we make no distinction between work done in the prior period and work done in the current period. We blend together the units and costs from both the prior and current period.</a:t>
            </a:r>
          </a:p>
          <a:p>
            <a:pPr eaLnBrk="1" hangingPunct="1"/>
            <a:br>
              <a:rPr lang="en-US" altLang="en-US">
                <a:latin typeface="Times New Roman" panose="02020603050405020304" pitchFamily="18" charset="0"/>
              </a:rPr>
            </a:br>
            <a:r>
              <a:rPr lang="en-US" altLang="en-US">
                <a:latin typeface="Times New Roman" panose="02020603050405020304" pitchFamily="18" charset="0"/>
              </a:rPr>
              <a:t>We determine the cost per equivalent unit by dividing costs for the period by the equivalent units of production. The equivalent units of production for a department are the number of units transferred to the next department (or finished goods) plus the equivalent units in the department’s ending work in process inventory.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79E6BA6A-5DAE-5458-1720-9989B61C364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A694A65A-140D-5A44-B891-A9F4A3C9B0C4}" type="slidenum">
              <a:rPr lang="en-US" altLang="en-US" sz="1000" smtClean="0">
                <a:latin typeface="Times" panose="02020603050405020304" pitchFamily="1" charset="0"/>
              </a:rPr>
              <a:pPr/>
              <a:t>36</a:t>
            </a:fld>
            <a:endParaRPr lang="en-US" altLang="en-US" sz="1000">
              <a:latin typeface="Times" panose="02020603050405020304" pitchFamily="1" charset="0"/>
            </a:endParaRPr>
          </a:p>
        </p:txBody>
      </p:sp>
      <p:sp>
        <p:nvSpPr>
          <p:cNvPr id="54275" name="Rectangle 7">
            <a:extLst>
              <a:ext uri="{FF2B5EF4-FFF2-40B4-BE49-F238E27FC236}">
                <a16:creationId xmlns:a16="http://schemas.microsoft.com/office/drawing/2014/main" id="{751F7E19-BB53-4219-BAFC-C0FAC3E55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2B833D0-F7ED-2042-84DA-63865B11A344}" type="slidenum">
              <a:rPr lang="en-US" altLang="en-US" sz="1200" smtClean="0">
                <a:latin typeface="Times" panose="02020603050405020304" pitchFamily="1" charset="0"/>
              </a:rPr>
              <a:pPr/>
              <a:t>36</a:t>
            </a:fld>
            <a:endParaRPr lang="en-US" altLang="en-US" sz="1200">
              <a:latin typeface="Times" panose="02020603050405020304" pitchFamily="1" charset="0"/>
            </a:endParaRPr>
          </a:p>
        </p:txBody>
      </p:sp>
      <p:sp>
        <p:nvSpPr>
          <p:cNvPr id="54276" name="Rectangle 2">
            <a:extLst>
              <a:ext uri="{FF2B5EF4-FFF2-40B4-BE49-F238E27FC236}">
                <a16:creationId xmlns:a16="http://schemas.microsoft.com/office/drawing/2014/main" id="{9B3E72F9-0894-F7EE-67ED-AC256D55C170}"/>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770A3F04-7699-7ABE-0C32-15F59ECB634C}"/>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We begin by adding the costs in beginning inventory to the costs incurred during the current period. The sum of the cost of materials and conversion equal the total cost to be accounted for during the period. Notice that we have 4,960 equivalent units as to materials, and 4,900 equivalent units as to conversion. </a:t>
            </a:r>
          </a:p>
          <a:p>
            <a:pPr eaLnBrk="1" hangingPunct="1"/>
            <a:r>
              <a:rPr lang="en-US" altLang="en-US">
                <a:latin typeface="Times New Roman" panose="02020603050405020304" pitchFamily="18" charset="0"/>
              </a:rPr>
              <a:t>Let’s look at the calculation of cost per equivalent unit.</a:t>
            </a:r>
          </a:p>
        </p:txBody>
      </p:sp>
    </p:spTree>
    <p:extLst>
      <p:ext uri="{BB962C8B-B14F-4D97-AF65-F5344CB8AC3E}">
        <p14:creationId xmlns:p14="http://schemas.microsoft.com/office/powerpoint/2010/main" val="1991874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68EE012B-CA82-40C0-9DCD-C0137CD11F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8CB9DA8C-EA5D-3C4F-B935-8002B3D8869D}" type="slidenum">
              <a:rPr lang="en-US" altLang="en-US" sz="1000" smtClean="0">
                <a:latin typeface="Times" panose="02020603050405020304" pitchFamily="1" charset="0"/>
              </a:rPr>
              <a:pPr/>
              <a:t>37</a:t>
            </a:fld>
            <a:endParaRPr lang="en-US" altLang="en-US" sz="1000">
              <a:latin typeface="Times" panose="02020603050405020304" pitchFamily="1" charset="0"/>
            </a:endParaRPr>
          </a:p>
        </p:txBody>
      </p:sp>
      <p:sp>
        <p:nvSpPr>
          <p:cNvPr id="56323" name="Rectangle 7">
            <a:extLst>
              <a:ext uri="{FF2B5EF4-FFF2-40B4-BE49-F238E27FC236}">
                <a16:creationId xmlns:a16="http://schemas.microsoft.com/office/drawing/2014/main" id="{D959E762-31AD-2C13-FF67-21DBD0696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5229D2E8-5770-4C4C-AD77-6F56EE425A88}" type="slidenum">
              <a:rPr lang="en-US" altLang="en-US" sz="1200" smtClean="0">
                <a:latin typeface="Times" panose="02020603050405020304" pitchFamily="1" charset="0"/>
              </a:rPr>
              <a:pPr/>
              <a:t>37</a:t>
            </a:fld>
            <a:endParaRPr lang="en-US" altLang="en-US" sz="1200">
              <a:latin typeface="Times" panose="02020603050405020304" pitchFamily="1" charset="0"/>
            </a:endParaRPr>
          </a:p>
        </p:txBody>
      </p:sp>
      <p:sp>
        <p:nvSpPr>
          <p:cNvPr id="56324" name="Rectangle 2">
            <a:extLst>
              <a:ext uri="{FF2B5EF4-FFF2-40B4-BE49-F238E27FC236}">
                <a16:creationId xmlns:a16="http://schemas.microsoft.com/office/drawing/2014/main" id="{313F2F04-12BF-7678-DBCB-933475D5EEEF}"/>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5411B7F1-4927-26C6-A919-8BA5ADC05E83}"/>
              </a:ext>
            </a:extLst>
          </p:cNvPr>
          <p:cNvSpPr>
            <a:spLocks noGrp="1" noChangeArrowheads="1"/>
          </p:cNvSpPr>
          <p:nvPr>
            <p:ph type="body" idx="1"/>
          </p:nvPr>
        </p:nvSpPr>
        <p:spPr>
          <a:xfrm>
            <a:off x="914400" y="4416425"/>
            <a:ext cx="5029200" cy="4183063"/>
          </a:xfrm>
          <a:ln/>
        </p:spPr>
        <p:txBody>
          <a:bodyPr/>
          <a:lstStyle/>
          <a:p>
            <a:pPr eaLnBrk="1" hangingPunct="1">
              <a:defRPr/>
            </a:pPr>
            <a:r>
              <a:rPr lang="en-US">
                <a:latin typeface="Times New Roman" charset="0"/>
                <a:ea typeface="ＭＳ Ｐゴシック" charset="0"/>
                <a:cs typeface="+mn-cs"/>
              </a:rPr>
              <a:t>Part I</a:t>
            </a:r>
          </a:p>
          <a:p>
            <a:pPr eaLnBrk="1" hangingPunct="1">
              <a:defRPr/>
            </a:pPr>
            <a:r>
              <a:rPr lang="en-US">
                <a:latin typeface="Times New Roman" charset="0"/>
                <a:ea typeface="ＭＳ Ｐゴシック" charset="0"/>
                <a:cs typeface="+mn-cs"/>
              </a:rPr>
              <a:t>We have a total cost of $378,200 and 4,960 equivalent units, so the cost per equivalent unit is $76.25 for materials.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a:t>
            </a:r>
          </a:p>
          <a:p>
            <a:pPr eaLnBrk="1" hangingPunct="1">
              <a:defRPr/>
            </a:pPr>
            <a:r>
              <a:rPr lang="en-US">
                <a:latin typeface="Times New Roman" charset="0"/>
                <a:ea typeface="ＭＳ Ｐゴシック" charset="0"/>
                <a:cs typeface="+mn-cs"/>
              </a:rPr>
              <a:t>With total costs of $356,475 and total equivalent units of 4,900, we have an average cost per equivalent unit of $72.75 for conversion. </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Part III</a:t>
            </a:r>
          </a:p>
          <a:p>
            <a:pPr eaLnBrk="1" hangingPunct="1">
              <a:defRPr/>
            </a:pPr>
            <a:r>
              <a:rPr lang="en-US">
                <a:latin typeface="Times New Roman" charset="0"/>
                <a:ea typeface="ＭＳ Ｐゴシック" charset="0"/>
                <a:cs typeface="+mn-cs"/>
              </a:rPr>
              <a:t>So, the total cost of materials and conversion is $149.00 per equivalent unit.</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We add our materials and conversion cost per equivalent unit to get a total cost per equivalent unit during May of one hundred forty-nine dollars.</a:t>
            </a:r>
          </a:p>
          <a:p>
            <a:pPr eaLnBrk="1" hangingPunct="1">
              <a:defRPr/>
            </a:pPr>
            <a:endParaRPr lang="en-US">
              <a:latin typeface="Times New Roman" charset="0"/>
              <a:ea typeface="ＭＳ Ｐゴシック" charset="0"/>
              <a:cs typeface="+mn-cs"/>
            </a:endParaRPr>
          </a:p>
          <a:p>
            <a:pPr eaLnBrk="1" hangingPunct="1">
              <a:defRPr/>
            </a:pPr>
            <a:r>
              <a:rPr lang="en-US">
                <a:latin typeface="Times New Roman" charset="0"/>
                <a:ea typeface="ＭＳ Ｐゴシック" charset="0"/>
                <a:cs typeface="+mn-cs"/>
              </a:rPr>
              <a:t>This completes the second section of the Production Report. The last section is the cost reconciliation.</a:t>
            </a:r>
          </a:p>
        </p:txBody>
      </p:sp>
    </p:spTree>
    <p:extLst>
      <p:ext uri="{BB962C8B-B14F-4D97-AF65-F5344CB8AC3E}">
        <p14:creationId xmlns:p14="http://schemas.microsoft.com/office/powerpoint/2010/main" val="1770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1702C2D1-353A-EC5A-7EB7-9BE8E855B2D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08401930-9676-0844-9274-0BF235E908F9}" type="slidenum">
              <a:rPr lang="en-US" altLang="en-US" sz="1000" smtClean="0">
                <a:latin typeface="Times" panose="02020603050405020304" pitchFamily="1" charset="0"/>
              </a:rPr>
              <a:pPr/>
              <a:t>38</a:t>
            </a:fld>
            <a:endParaRPr lang="en-US" altLang="en-US" sz="1000">
              <a:latin typeface="Times" panose="02020603050405020304" pitchFamily="1" charset="0"/>
            </a:endParaRPr>
          </a:p>
        </p:txBody>
      </p:sp>
      <p:sp>
        <p:nvSpPr>
          <p:cNvPr id="58371" name="Rectangle 7">
            <a:extLst>
              <a:ext uri="{FF2B5EF4-FFF2-40B4-BE49-F238E27FC236}">
                <a16:creationId xmlns:a16="http://schemas.microsoft.com/office/drawing/2014/main" id="{4BB95891-D704-650A-B67E-09BFD648D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E0116AC-FA27-3B49-87FC-C3848D73FED0}" type="slidenum">
              <a:rPr lang="en-US" altLang="en-US" sz="1200" smtClean="0">
                <a:latin typeface="Times" panose="02020603050405020304" pitchFamily="1" charset="0"/>
              </a:rPr>
              <a:pPr/>
              <a:t>38</a:t>
            </a:fld>
            <a:endParaRPr lang="en-US" altLang="en-US" sz="1200">
              <a:latin typeface="Times" panose="02020603050405020304" pitchFamily="1" charset="0"/>
            </a:endParaRPr>
          </a:p>
        </p:txBody>
      </p:sp>
      <p:sp>
        <p:nvSpPr>
          <p:cNvPr id="58372" name="Rectangle 4">
            <a:extLst>
              <a:ext uri="{FF2B5EF4-FFF2-40B4-BE49-F238E27FC236}">
                <a16:creationId xmlns:a16="http://schemas.microsoft.com/office/drawing/2014/main" id="{CF368969-4B99-0171-D5F2-164F77B91C7E}"/>
              </a:ext>
            </a:extLst>
          </p:cNvPr>
          <p:cNvSpPr>
            <a:spLocks noGrp="1" noRot="1" noChangeAspect="1" noChangeArrowheads="1" noTextEdit="1"/>
          </p:cNvSpPr>
          <p:nvPr>
            <p:ph type="sldImg"/>
          </p:nvPr>
        </p:nvSpPr>
        <p:spPr>
          <a:ln/>
        </p:spPr>
      </p:sp>
      <p:sp>
        <p:nvSpPr>
          <p:cNvPr id="53253" name="Rectangle 5">
            <a:extLst>
              <a:ext uri="{FF2B5EF4-FFF2-40B4-BE49-F238E27FC236}">
                <a16:creationId xmlns:a16="http://schemas.microsoft.com/office/drawing/2014/main" id="{C5DE17E9-D574-9114-3F85-3F38C22E894C}"/>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The third step is to compute the cost of units transferred out ($366,000 for materials, $349,200 for conversion and $715,200 in total).</a:t>
            </a:r>
          </a:p>
          <a:p>
            <a:pPr eaLnBrk="1" hangingPunct="1">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340267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F6C31322-F6AC-38E6-E505-2E222B9F5C2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48D05AF-797F-A04C-B7E5-44421F4CB44F}" type="slidenum">
              <a:rPr lang="en-US" altLang="en-US" sz="1000" smtClean="0">
                <a:latin typeface="Times" panose="02020603050405020304" pitchFamily="1" charset="0"/>
              </a:rPr>
              <a:pPr/>
              <a:t>39</a:t>
            </a:fld>
            <a:endParaRPr lang="en-US" altLang="en-US" sz="1000">
              <a:latin typeface="Times" panose="02020603050405020304" pitchFamily="1" charset="0"/>
            </a:endParaRPr>
          </a:p>
        </p:txBody>
      </p:sp>
      <p:sp>
        <p:nvSpPr>
          <p:cNvPr id="60419" name="Rectangle 7">
            <a:extLst>
              <a:ext uri="{FF2B5EF4-FFF2-40B4-BE49-F238E27FC236}">
                <a16:creationId xmlns:a16="http://schemas.microsoft.com/office/drawing/2014/main" id="{D87D6D2F-9807-8844-7643-826326D3B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670FB817-C0B7-7443-8B9C-C95C93BA8FFE}" type="slidenum">
              <a:rPr lang="en-US" altLang="en-US" sz="1200" smtClean="0">
                <a:latin typeface="Times" panose="02020603050405020304" pitchFamily="1" charset="0"/>
              </a:rPr>
              <a:pPr/>
              <a:t>39</a:t>
            </a:fld>
            <a:endParaRPr lang="en-US" altLang="en-US" sz="1200">
              <a:latin typeface="Times" panose="02020603050405020304" pitchFamily="1" charset="0"/>
            </a:endParaRPr>
          </a:p>
        </p:txBody>
      </p:sp>
      <p:sp>
        <p:nvSpPr>
          <p:cNvPr id="60420" name="Rectangle 4">
            <a:extLst>
              <a:ext uri="{FF2B5EF4-FFF2-40B4-BE49-F238E27FC236}">
                <a16:creationId xmlns:a16="http://schemas.microsoft.com/office/drawing/2014/main" id="{FEEFD2A6-8229-FB9F-8205-93980D54420D}"/>
              </a:ext>
            </a:extLst>
          </p:cNvPr>
          <p:cNvSpPr>
            <a:spLocks noGrp="1" noRot="1" noChangeAspect="1" noChangeArrowheads="1" noTextEdit="1"/>
          </p:cNvSpPr>
          <p:nvPr>
            <p:ph type="sldImg"/>
          </p:nvPr>
        </p:nvSpPr>
        <p:spPr>
          <a:ln/>
        </p:spPr>
      </p:sp>
      <p:sp>
        <p:nvSpPr>
          <p:cNvPr id="60421" name="Rectangle 5">
            <a:extLst>
              <a:ext uri="{FF2B5EF4-FFF2-40B4-BE49-F238E27FC236}">
                <a16:creationId xmlns:a16="http://schemas.microsoft.com/office/drawing/2014/main" id="{CE051110-8CD3-B0E0-8242-AE0881B35A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Computing the costs accounted for: The first step is to record the previously computed cost of ending working process inventory ($19,475). The second step is to record the previously computed cost of units transferred out ($715,200). The third step is to sum these two costs ($734,675). Notice the two totals agree indicating that all costs have been accounted for.</a:t>
            </a:r>
          </a:p>
        </p:txBody>
      </p:sp>
    </p:spTree>
    <p:extLst>
      <p:ext uri="{BB962C8B-B14F-4D97-AF65-F5344CB8AC3E}">
        <p14:creationId xmlns:p14="http://schemas.microsoft.com/office/powerpoint/2010/main" val="382823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97C5531-753D-8B8B-0F3F-73EE2584E0E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43DCE15-DA05-664E-B479-10DD5BE8D73E}" type="slidenum">
              <a:rPr lang="en-US" altLang="en-US" sz="1000" smtClean="0">
                <a:latin typeface="Times" panose="02020603050405020304" pitchFamily="1" charset="0"/>
              </a:rPr>
              <a:pPr/>
              <a:t>19</a:t>
            </a:fld>
            <a:endParaRPr lang="en-US" altLang="en-US" sz="1000">
              <a:latin typeface="Times" panose="02020603050405020304" pitchFamily="1" charset="0"/>
            </a:endParaRPr>
          </a:p>
        </p:txBody>
      </p:sp>
      <p:sp>
        <p:nvSpPr>
          <p:cNvPr id="41987" name="Rectangle 7">
            <a:extLst>
              <a:ext uri="{FF2B5EF4-FFF2-40B4-BE49-F238E27FC236}">
                <a16:creationId xmlns:a16="http://schemas.microsoft.com/office/drawing/2014/main" id="{CEF1F014-D8BB-EBDD-0CCE-6D62FC5E14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3E329A02-130C-5C48-BC87-B6DD5AD96294}" type="slidenum">
              <a:rPr lang="en-US" altLang="en-US" sz="1200" smtClean="0">
                <a:latin typeface="Times" panose="02020603050405020304" pitchFamily="1" charset="0"/>
              </a:rPr>
              <a:pPr/>
              <a:t>19</a:t>
            </a:fld>
            <a:endParaRPr lang="en-US" altLang="en-US" sz="1200">
              <a:latin typeface="Times" panose="02020603050405020304" pitchFamily="1" charset="0"/>
            </a:endParaRPr>
          </a:p>
        </p:txBody>
      </p:sp>
      <p:sp>
        <p:nvSpPr>
          <p:cNvPr id="41988" name="Rectangle 2">
            <a:extLst>
              <a:ext uri="{FF2B5EF4-FFF2-40B4-BE49-F238E27FC236}">
                <a16:creationId xmlns:a16="http://schemas.microsoft.com/office/drawing/2014/main" id="{31EFB0C5-2B6B-8D28-1023-7C48C409252D}"/>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1F4FED03-2271-E167-2626-2254F7DB8528}"/>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Let’s look at an example of calculating the cost per equivalent unit for the shaping and milling department of Double Diamond Skis. The shaping and milling department is only one of the company’s processing departments.</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Notice that Department A started the month of May with 200 units that are 55% complete as to materials and 30% complete as to conversion (direct labour and overhead). During the month the Department started 5,000 units into production. 4,800 units were transferred out to the next department during the month of May. At the end of May, the department had 400 units, 40% complete as to materials and 25% complete as to conversion.</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Since the Department began the month with two hundred units and started five thousand units into production, we have fifty-two hundred units to account for. Of these fifty-two hundred units, forty-eight hundred were transferred out and four hundred remain in work in process inventory.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852A11D-1826-B49F-1545-CD1914BA196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2C1C0539-15A0-8C45-93E5-19E104ED9677}" type="slidenum">
              <a:rPr lang="en-US" altLang="en-US" sz="1000" smtClean="0">
                <a:latin typeface="Times" panose="02020603050405020304" pitchFamily="1" charset="0"/>
              </a:rPr>
              <a:pPr/>
              <a:t>20</a:t>
            </a:fld>
            <a:endParaRPr lang="en-US" altLang="en-US" sz="1000">
              <a:latin typeface="Times" panose="02020603050405020304" pitchFamily="1" charset="0"/>
            </a:endParaRPr>
          </a:p>
        </p:txBody>
      </p:sp>
      <p:sp>
        <p:nvSpPr>
          <p:cNvPr id="44035" name="Rectangle 7">
            <a:extLst>
              <a:ext uri="{FF2B5EF4-FFF2-40B4-BE49-F238E27FC236}">
                <a16:creationId xmlns:a16="http://schemas.microsoft.com/office/drawing/2014/main" id="{2F001E6F-8B6A-7540-2A60-B44ACF71D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C8341B0A-51B8-2B43-96C3-803DD94B8B96}" type="slidenum">
              <a:rPr lang="en-US" altLang="en-US" sz="1200" smtClean="0">
                <a:latin typeface="Times" panose="02020603050405020304" pitchFamily="1" charset="0"/>
              </a:rPr>
              <a:pPr/>
              <a:t>20</a:t>
            </a:fld>
            <a:endParaRPr lang="en-US" altLang="en-US" sz="1200">
              <a:latin typeface="Times" panose="02020603050405020304" pitchFamily="1" charset="0"/>
            </a:endParaRPr>
          </a:p>
        </p:txBody>
      </p:sp>
      <p:sp>
        <p:nvSpPr>
          <p:cNvPr id="44036" name="Rectangle 2">
            <a:extLst>
              <a:ext uri="{FF2B5EF4-FFF2-40B4-BE49-F238E27FC236}">
                <a16:creationId xmlns:a16="http://schemas.microsoft.com/office/drawing/2014/main" id="{271A0485-5AC9-AD1B-31F2-6BE832650685}"/>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A255A11D-FE54-49B8-167C-D3AD439EF963}"/>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first step in calculating the equivalent units is to identity the units completed and transferred out. In the case of the shaping and milling department, there were 4,800 units completed and transferred out. We know these units are 100% complete as to materials and conversion.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0DDCEABC-C8CD-0E93-0FEC-528EADA0FB1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1EC62DC3-1C9E-DB47-A448-7B3A45939396}" type="slidenum">
              <a:rPr lang="en-US" altLang="en-US" sz="1000" smtClean="0">
                <a:latin typeface="Times" panose="02020603050405020304" pitchFamily="1" charset="0"/>
              </a:rPr>
              <a:pPr/>
              <a:t>21</a:t>
            </a:fld>
            <a:endParaRPr lang="en-US" altLang="en-US" sz="1000">
              <a:latin typeface="Times" panose="02020603050405020304" pitchFamily="1" charset="0"/>
            </a:endParaRPr>
          </a:p>
        </p:txBody>
      </p:sp>
      <p:sp>
        <p:nvSpPr>
          <p:cNvPr id="46083" name="Rectangle 7">
            <a:extLst>
              <a:ext uri="{FF2B5EF4-FFF2-40B4-BE49-F238E27FC236}">
                <a16:creationId xmlns:a16="http://schemas.microsoft.com/office/drawing/2014/main" id="{1A7FA002-CB0E-470D-6849-7F710EB3A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7560C063-07E8-D349-943F-28838436AC3A}" type="slidenum">
              <a:rPr lang="en-US" altLang="en-US" sz="1200" smtClean="0">
                <a:latin typeface="Times" panose="02020603050405020304" pitchFamily="1" charset="0"/>
              </a:rPr>
              <a:pPr/>
              <a:t>21</a:t>
            </a:fld>
            <a:endParaRPr lang="en-US" altLang="en-US" sz="1200">
              <a:latin typeface="Times" panose="02020603050405020304" pitchFamily="1" charset="0"/>
            </a:endParaRPr>
          </a:p>
        </p:txBody>
      </p:sp>
      <p:sp>
        <p:nvSpPr>
          <p:cNvPr id="46084" name="Rectangle 2">
            <a:extLst>
              <a:ext uri="{FF2B5EF4-FFF2-40B4-BE49-F238E27FC236}">
                <a16:creationId xmlns:a16="http://schemas.microsoft.com/office/drawing/2014/main" id="{687DECFF-A28A-0A47-53C9-464F0D725B3D}"/>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145A273B-AF09-2F23-6EEE-A9D77A07BB7F}"/>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second step is to calculate the equivalent units as to materials in ending inventory. We know there are 400 units in ending inventory that are 40% complete as to materials. So we know that there are 160 equivalent units as to materials in ending working in process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materials we add the units completed and transferred out to the equivalent units as to materials, for total units as to materials of five thousand nine hundred forty units.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5C3FEFD-A4AC-E428-9DC5-B0DB2236729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63104E7F-F02D-7348-A940-3A22B1B7078D}" type="slidenum">
              <a:rPr lang="en-US" altLang="en-US" sz="1000" smtClean="0">
                <a:latin typeface="Times" panose="02020603050405020304" pitchFamily="1" charset="0"/>
              </a:rPr>
              <a:pPr/>
              <a:t>22</a:t>
            </a:fld>
            <a:endParaRPr lang="en-US" altLang="en-US" sz="1000">
              <a:latin typeface="Times" panose="02020603050405020304" pitchFamily="1" charset="0"/>
            </a:endParaRPr>
          </a:p>
        </p:txBody>
      </p:sp>
      <p:sp>
        <p:nvSpPr>
          <p:cNvPr id="48131" name="Rectangle 7">
            <a:extLst>
              <a:ext uri="{FF2B5EF4-FFF2-40B4-BE49-F238E27FC236}">
                <a16:creationId xmlns:a16="http://schemas.microsoft.com/office/drawing/2014/main" id="{F07BCCA2-5D49-9692-E63B-00DF3A348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A58DC99-575E-484B-B4D3-25C7474789EB}" type="slidenum">
              <a:rPr lang="en-US" altLang="en-US" sz="1200" smtClean="0">
                <a:latin typeface="Times" panose="02020603050405020304" pitchFamily="1" charset="0"/>
              </a:rPr>
              <a:pPr/>
              <a:t>22</a:t>
            </a:fld>
            <a:endParaRPr lang="en-US" altLang="en-US" sz="1200">
              <a:latin typeface="Times" panose="02020603050405020304" pitchFamily="1" charset="0"/>
            </a:endParaRPr>
          </a:p>
        </p:txBody>
      </p:sp>
      <p:sp>
        <p:nvSpPr>
          <p:cNvPr id="48132" name="Rectangle 2">
            <a:extLst>
              <a:ext uri="{FF2B5EF4-FFF2-40B4-BE49-F238E27FC236}">
                <a16:creationId xmlns:a16="http://schemas.microsoft.com/office/drawing/2014/main" id="{5E555AA7-1967-8EA0-FCCD-C66088723A3F}"/>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462B2B08-EFE0-8DE8-B602-07C34609A97E}"/>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The third step is to calculate the equivalent units in ending inventory as to conversion. We know there are 400 units in ending work in process inventory that are 25% complete as to conversion. So there are 100 equivalent units as to conversion in ending inventory.</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For conversion, we add the units completed and transferred out to the equivalent units as to conversion to arrive at a total equivalent units as to conversion of five thousand six hundred seventy units.</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We </a:t>
            </a:r>
            <a:r>
              <a:rPr lang="en-US" altLang="en-US" u="sng">
                <a:latin typeface="Times New Roman" panose="02020603050405020304" pitchFamily="18" charset="0"/>
              </a:rPr>
              <a:t>always</a:t>
            </a:r>
            <a:r>
              <a:rPr lang="en-US" altLang="en-US">
                <a:latin typeface="Times New Roman" panose="02020603050405020304" pitchFamily="18" charset="0"/>
              </a:rPr>
              <a:t> follow these three steps when using the weighted-average method.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4162061-D8EE-2D8E-D377-E6DE47B3A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E7FAAFD2-11D5-BE48-A4DC-17DD3631EA4F}" type="slidenum">
              <a:rPr lang="en-US" altLang="en-US" sz="1000" smtClean="0">
                <a:latin typeface="Times" panose="02020603050405020304" pitchFamily="1" charset="0"/>
              </a:rPr>
              <a:pPr/>
              <a:t>23</a:t>
            </a:fld>
            <a:endParaRPr lang="en-US" altLang="en-US" sz="1000">
              <a:latin typeface="Times" panose="02020603050405020304" pitchFamily="1" charset="0"/>
            </a:endParaRPr>
          </a:p>
        </p:txBody>
      </p:sp>
      <p:sp>
        <p:nvSpPr>
          <p:cNvPr id="50179" name="Rectangle 7">
            <a:extLst>
              <a:ext uri="{FF2B5EF4-FFF2-40B4-BE49-F238E27FC236}">
                <a16:creationId xmlns:a16="http://schemas.microsoft.com/office/drawing/2014/main" id="{83453A6F-C1BC-1CD4-D26C-2073887C0D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1EDA63C5-00D8-1D48-B622-795D898E50DE}" type="slidenum">
              <a:rPr lang="en-US" altLang="en-US" sz="1200" smtClean="0">
                <a:latin typeface="Times" panose="02020603050405020304" pitchFamily="1" charset="0"/>
              </a:rPr>
              <a:pPr/>
              <a:t>23</a:t>
            </a:fld>
            <a:endParaRPr lang="en-US" altLang="en-US" sz="1200">
              <a:latin typeface="Times" panose="02020603050405020304" pitchFamily="1" charset="0"/>
            </a:endParaRPr>
          </a:p>
        </p:txBody>
      </p:sp>
      <p:sp>
        <p:nvSpPr>
          <p:cNvPr id="50180" name="Rectangle 2">
            <a:extLst>
              <a:ext uri="{FF2B5EF4-FFF2-40B4-BE49-F238E27FC236}">
                <a16:creationId xmlns:a16="http://schemas.microsoft.com/office/drawing/2014/main" id="{197929E0-3019-01AD-EE83-5762CFF6C87B}"/>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3C5D2A8B-8968-01EC-4C77-4E5E601D8C82}"/>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7650" indent="-247650" eaLnBrk="1" hangingPunct="1"/>
            <a:r>
              <a:rPr lang="en-US" altLang="en-US">
                <a:latin typeface="Times New Roman" panose="02020603050405020304" pitchFamily="18" charset="0"/>
              </a:rPr>
              <a:t>Assume the following additional facts with respect to Double Diamond Skis’ Shaping and Milling Department.</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The department started the month of May with two hundred units, fifty-five percent complete as to materials and thirty percent complete as to conversion (labour and overhead).</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During May, five thousand units were started into production and forty-eight hundred units were completed and transferred out.</a:t>
            </a:r>
            <a:br>
              <a:rPr lang="en-US" altLang="en-US">
                <a:latin typeface="Times New Roman" panose="02020603050405020304" pitchFamily="18" charset="0"/>
              </a:rPr>
            </a:br>
            <a:br>
              <a:rPr lang="en-US" altLang="en-US">
                <a:latin typeface="Times New Roman" panose="02020603050405020304" pitchFamily="18" charset="0"/>
              </a:rPr>
            </a:br>
            <a:r>
              <a:rPr lang="en-US" altLang="en-US">
                <a:latin typeface="Times New Roman" panose="02020603050405020304" pitchFamily="18" charset="0"/>
              </a:rPr>
              <a:t>You can see the costs associated with materials and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At the end of May, there were four hundred units in ending working in process inventory, forty percent complete as to materials and twenty five percent complete as to conversion.</a:t>
            </a:r>
          </a:p>
          <a:p>
            <a:pPr marL="247650" indent="-247650" eaLnBrk="1" hangingPunct="1"/>
            <a:endParaRPr lang="en-US" altLang="en-US">
              <a:latin typeface="Times New Roman" panose="02020603050405020304" pitchFamily="18" charset="0"/>
            </a:endParaRPr>
          </a:p>
          <a:p>
            <a:pPr marL="247650" indent="-247650" eaLnBrk="1" hangingPunct="1"/>
            <a:r>
              <a:rPr lang="en-US" altLang="en-US">
                <a:latin typeface="Times New Roman" panose="02020603050405020304" pitchFamily="18" charset="0"/>
              </a:rPr>
              <a:t>Let’s prepare the Production Report for May. Remember, we start with the first section that computes the equivalent units as to materials and conversion.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07514FF8-3D17-1C0D-CF3E-284CB18AD1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D149C900-F8A2-9A40-8262-5CB93899A6E2}" type="slidenum">
              <a:rPr lang="en-US" altLang="en-US" sz="1000" smtClean="0">
                <a:latin typeface="Times" panose="02020603050405020304" pitchFamily="1" charset="0"/>
              </a:rPr>
              <a:pPr/>
              <a:t>24</a:t>
            </a:fld>
            <a:endParaRPr lang="en-US" altLang="en-US" sz="1000">
              <a:latin typeface="Times" panose="02020603050405020304" pitchFamily="1" charset="0"/>
            </a:endParaRPr>
          </a:p>
        </p:txBody>
      </p:sp>
      <p:sp>
        <p:nvSpPr>
          <p:cNvPr id="52227" name="Rectangle 7">
            <a:extLst>
              <a:ext uri="{FF2B5EF4-FFF2-40B4-BE49-F238E27FC236}">
                <a16:creationId xmlns:a16="http://schemas.microsoft.com/office/drawing/2014/main" id="{BC2894DE-E167-F0A7-78ED-CFCFA3E3B6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0D420992-84C7-3F4F-AE1C-FE772AD79CBE}" type="slidenum">
              <a:rPr lang="en-US" altLang="en-US" sz="1200" smtClean="0">
                <a:latin typeface="Times" panose="02020603050405020304" pitchFamily="1" charset="0"/>
              </a:rPr>
              <a:pPr/>
              <a:t>24</a:t>
            </a:fld>
            <a:endParaRPr lang="en-US" altLang="en-US" sz="1200">
              <a:latin typeface="Times" panose="02020603050405020304" pitchFamily="1" charset="0"/>
            </a:endParaRPr>
          </a:p>
        </p:txBody>
      </p:sp>
      <p:sp>
        <p:nvSpPr>
          <p:cNvPr id="52228" name="Rectangle 2">
            <a:extLst>
              <a:ext uri="{FF2B5EF4-FFF2-40B4-BE49-F238E27FC236}">
                <a16:creationId xmlns:a16="http://schemas.microsoft.com/office/drawing/2014/main" id="{5B50ABF4-44D4-A3C4-D36F-46B2E83A613D}"/>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C7351B3F-0348-5178-D592-3464F6835FD0}"/>
              </a:ext>
            </a:extLst>
          </p:cNvPr>
          <p:cNvSpPr>
            <a:spLocks noGrp="1" noChangeArrowheads="1"/>
          </p:cNvSpPr>
          <p:nvPr>
            <p:ph type="body" idx="1"/>
          </p:nvPr>
        </p:nvSpPr>
        <p:spPr>
          <a:ln/>
        </p:spPr>
        <p:txBody>
          <a:bodyPr/>
          <a:lstStyle/>
          <a:p>
            <a:pPr eaLnBrk="1" hangingPunct="1">
              <a:defRPr/>
            </a:pPr>
            <a:r>
              <a:rPr lang="en-US">
                <a:latin typeface="Times New Roman" charset="0"/>
                <a:ea typeface="ＭＳ Ｐゴシック" charset="0"/>
                <a:cs typeface="+mn-cs"/>
              </a:rPr>
              <a:t>We calculate the cost per equivalent unit by adding together the cost of beginning work in process inventory and the cost added during the period. We divide the total dollar amount by the number of equivalent units we previously calculated.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79E6BA6A-5DAE-5458-1720-9989B61C364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r>
              <a:rPr lang="en-US" altLang="en-US" sz="1000">
                <a:latin typeface="Times" panose="02020603050405020304" pitchFamily="1" charset="0"/>
              </a:rPr>
              <a:t>4-</a:t>
            </a:r>
            <a:fld id="{A694A65A-140D-5A44-B891-A9F4A3C9B0C4}" type="slidenum">
              <a:rPr lang="en-US" altLang="en-US" sz="1000" smtClean="0">
                <a:latin typeface="Times" panose="02020603050405020304" pitchFamily="1" charset="0"/>
              </a:rPr>
              <a:pPr/>
              <a:t>25</a:t>
            </a:fld>
            <a:endParaRPr lang="en-US" altLang="en-US" sz="1000">
              <a:latin typeface="Times" panose="02020603050405020304" pitchFamily="1" charset="0"/>
            </a:endParaRPr>
          </a:p>
        </p:txBody>
      </p:sp>
      <p:sp>
        <p:nvSpPr>
          <p:cNvPr id="54275" name="Rectangle 7">
            <a:extLst>
              <a:ext uri="{FF2B5EF4-FFF2-40B4-BE49-F238E27FC236}">
                <a16:creationId xmlns:a16="http://schemas.microsoft.com/office/drawing/2014/main" id="{751F7E19-BB53-4219-BAFC-C0FAC3E55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MS PGothic" panose="020B0600070205080204" pitchFamily="34" charset="-128"/>
              </a:defRPr>
            </a:lvl1pPr>
            <a:lvl2pPr marL="742950" indent="-285750">
              <a:defRPr sz="3000">
                <a:solidFill>
                  <a:schemeClr val="tx1"/>
                </a:solidFill>
                <a:latin typeface="Arial" panose="020B0604020202020204" pitchFamily="34" charset="0"/>
                <a:ea typeface="MS PGothic" panose="020B0600070205080204" pitchFamily="34" charset="-128"/>
              </a:defRPr>
            </a:lvl2pPr>
            <a:lvl3pPr marL="1143000" indent="-228600">
              <a:defRPr sz="3000">
                <a:solidFill>
                  <a:schemeClr val="tx1"/>
                </a:solidFill>
                <a:latin typeface="Arial" panose="020B0604020202020204" pitchFamily="34" charset="0"/>
                <a:ea typeface="MS PGothic" panose="020B0600070205080204" pitchFamily="34" charset="-128"/>
              </a:defRPr>
            </a:lvl3pPr>
            <a:lvl4pPr marL="1600200" indent="-228600">
              <a:defRPr sz="3000">
                <a:solidFill>
                  <a:schemeClr val="tx1"/>
                </a:solidFill>
                <a:latin typeface="Arial" panose="020B0604020202020204" pitchFamily="34" charset="0"/>
                <a:ea typeface="MS PGothic" panose="020B0600070205080204" pitchFamily="34" charset="-128"/>
              </a:defRPr>
            </a:lvl4pPr>
            <a:lvl5pPr marL="2057400" indent="-228600">
              <a:defRPr sz="3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fld id="{22B833D0-F7ED-2042-84DA-63865B11A344}" type="slidenum">
              <a:rPr lang="en-US" altLang="en-US" sz="1200" smtClean="0">
                <a:latin typeface="Times" panose="02020603050405020304" pitchFamily="1" charset="0"/>
              </a:rPr>
              <a:pPr/>
              <a:t>25</a:t>
            </a:fld>
            <a:endParaRPr lang="en-US" altLang="en-US" sz="1200">
              <a:latin typeface="Times" panose="02020603050405020304" pitchFamily="1" charset="0"/>
            </a:endParaRPr>
          </a:p>
        </p:txBody>
      </p:sp>
      <p:sp>
        <p:nvSpPr>
          <p:cNvPr id="54276" name="Rectangle 2">
            <a:extLst>
              <a:ext uri="{FF2B5EF4-FFF2-40B4-BE49-F238E27FC236}">
                <a16:creationId xmlns:a16="http://schemas.microsoft.com/office/drawing/2014/main" id="{9B3E72F9-0894-F7EE-67ED-AC256D55C170}"/>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770A3F04-7699-7ABE-0C32-15F59ECB634C}"/>
              </a:ext>
            </a:extLst>
          </p:cNvPr>
          <p:cNvSpPr>
            <a:spLocks noGrp="1" noChangeArrowheads="1"/>
          </p:cNvSpPr>
          <p:nvPr>
            <p:ph type="body" idx="1"/>
          </p:nvPr>
        </p:nvSpPr>
        <p:spPr>
          <a:xfrm>
            <a:off x="914400" y="4416425"/>
            <a:ext cx="502920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We begin by adding the costs in beginning inventory to the costs incurred during the current period. The sum of the cost of materials and conversion equal the total cost to be accounted for during the period. Notice that we have 4,960 equivalent units as to materials, and 4,900 equivalent units as to conversion. </a:t>
            </a:r>
          </a:p>
          <a:p>
            <a:pPr eaLnBrk="1" hangingPunct="1"/>
            <a:r>
              <a:rPr lang="en-US" altLang="en-US">
                <a:latin typeface="Times New Roman" panose="02020603050405020304" pitchFamily="18" charset="0"/>
              </a:rPr>
              <a:t>Let’s look at the calculation of cost per equivalent unit.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nk Blank - Logo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A7E160-31FD-C540-B0FF-DC1FB76864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70600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itle with formal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13D517-41DE-5D40-A368-5FB76062B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D037C"/>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spTree>
    <p:extLst>
      <p:ext uri="{BB962C8B-B14F-4D97-AF65-F5344CB8AC3E}">
        <p14:creationId xmlns:p14="http://schemas.microsoft.com/office/powerpoint/2010/main" val="17151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01E5242-C8DB-4802-BA0C-926516A62445}" type="datetimeFigureOut">
              <a:rPr lang="en-CA" smtClean="0"/>
              <a:t>2025-09-23</a:t>
            </a:fld>
            <a:endParaRPr lang="en-CA"/>
          </a:p>
        </p:txBody>
      </p:sp>
      <p:sp>
        <p:nvSpPr>
          <p:cNvPr id="5" name="Footer Placeholder 4"/>
          <p:cNvSpPr>
            <a:spLocks noGrp="1"/>
          </p:cNvSpPr>
          <p:nvPr>
            <p:ph type="ftr" sz="quarter" idx="11"/>
          </p:nvPr>
        </p:nvSpPr>
        <p:spPr/>
        <p:txBody>
          <a:bodyPr/>
          <a:lstStyle/>
          <a:p>
            <a:endParaRPr lang="en-CA"/>
          </a:p>
        </p:txBody>
      </p:sp>
      <p:pic>
        <p:nvPicPr>
          <p:cNvPr id="9" name="Picture 8">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4792" y="4542655"/>
            <a:ext cx="2938408" cy="2178820"/>
          </a:xfrm>
          <a:prstGeom prst="rect">
            <a:avLst/>
          </a:prstGeom>
        </p:spPr>
      </p:pic>
    </p:spTree>
    <p:extLst>
      <p:ext uri="{BB962C8B-B14F-4D97-AF65-F5344CB8AC3E}">
        <p14:creationId xmlns:p14="http://schemas.microsoft.com/office/powerpoint/2010/main" val="15861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2859" y="210769"/>
            <a:ext cx="11346281" cy="4686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65"/>
              </a:spcBef>
            </a:pPr>
            <a:fld id="{81D60167-4931-47E6-BA6A-407CBD079E47}" type="slidenum">
              <a:rPr spc="-5" dirty="0"/>
              <a:t>‹#›</a:t>
            </a:fld>
            <a:endParaRPr spc="-5" dirty="0"/>
          </a:p>
        </p:txBody>
      </p:sp>
    </p:spTree>
    <p:extLst>
      <p:ext uri="{BB962C8B-B14F-4D97-AF65-F5344CB8AC3E}">
        <p14:creationId xmlns:p14="http://schemas.microsoft.com/office/powerpoint/2010/main" val="18250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9/23/2025</a:t>
            </a:fld>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52010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929292"/>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9/23/2025</a:t>
            </a:fld>
            <a:endParaRPr lang="en-US"/>
          </a:p>
        </p:txBody>
      </p:sp>
      <p:sp>
        <p:nvSpPr>
          <p:cNvPr id="7" name="Holder 7"/>
          <p:cNvSpPr>
            <a:spLocks noGrp="1"/>
          </p:cNvSpPr>
          <p:nvPr>
            <p:ph type="sldNum" sz="quarter" idx="7"/>
          </p:nvPr>
        </p:nvSpPr>
        <p:spPr/>
        <p:txBody>
          <a:bodyPr lIns="0" tIns="0" rIns="0" bIns="0"/>
          <a:lstStyle>
            <a:lvl1pPr>
              <a:defRPr sz="900" b="0" i="0">
                <a:solidFill>
                  <a:srgbClr val="888888"/>
                </a:solidFill>
                <a:latin typeface="Arial MT"/>
                <a:cs typeface="Arial MT"/>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919446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302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6D93878-B235-46F8-9B0D-4981A02E34AD}"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032061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yan - Blank">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3FEC20C1-EED5-9F44-9014-775D277A0C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3E5174B0-7AB5-F542-A5F8-596151682DE7}"/>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999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yan Title Bar -  Logo Top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29DE60-3DCA-4247-9B9A-9CF7F29EA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0" name="Rectangle 9">
            <a:extLst>
              <a:ext uri="{FF2B5EF4-FFF2-40B4-BE49-F238E27FC236}">
                <a16:creationId xmlns:a16="http://schemas.microsoft.com/office/drawing/2014/main" id="{E10D783E-D406-104A-8E62-287FB56CA2E9}"/>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402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yan Title Bar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5129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nk Title Bar -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ED6BF8-7C6F-6F4F-967B-BD627575E3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071208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yan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959760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yan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89390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yan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0C2E2"/>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12132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yan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28819C8-5172-4B4D-8B47-09E995D22C4F}"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solidFill>
                  <a:schemeClr val="tx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15877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E413C-54E0-0E47-9173-86A258A0A7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35973361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yan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C9C2BC-0E48-6041-8B55-69563B3D23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487636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Cyan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9D93F3-E9DF-6A47-A3B6-27C4DC28D3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0C2E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0C2E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AFD61C1D-0A55-2249-AE5E-EBFB47DADBC4}"/>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6423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l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8" name="Picture 7">
            <a:extLst>
              <a:ext uri="{FF2B5EF4-FFF2-40B4-BE49-F238E27FC236}">
                <a16:creationId xmlns:a16="http://schemas.microsoft.com/office/drawing/2014/main" id="{74684829-7E9C-F64F-9C1B-54FA176E0A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2060" y="506439"/>
            <a:ext cx="1440161" cy="228497"/>
          </a:xfrm>
          <a:prstGeom prst="rect">
            <a:avLst/>
          </a:prstGeom>
        </p:spPr>
      </p:pic>
      <p:sp>
        <p:nvSpPr>
          <p:cNvPr id="9" name="Rectangle 8">
            <a:extLst>
              <a:ext uri="{FF2B5EF4-FFF2-40B4-BE49-F238E27FC236}">
                <a16:creationId xmlns:a16="http://schemas.microsoft.com/office/drawing/2014/main" id="{40DFE46C-76B7-0F41-A5F3-963324091D7F}"/>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760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l Title Bar -  Logo Top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32BE11-4D8F-1740-BE19-BE288FB71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338248FB-0E2E-BA44-BA49-725257B11DF0}"/>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745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l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lumMod val="85000"/>
                    <a:lumOff val="1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09246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nk Title Bar - Logo Bottom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15FBE-0FCD-7A43-A51F-8D7A70A8E2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838201"/>
            <a:ext cx="12192000" cy="5334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372730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l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82642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l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167097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l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0AAD88"/>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855121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l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000154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l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B606A2-C5BE-8347-AC2D-E16F02D330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4076653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l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F74C05C-EDD5-DE4E-A665-68D9CD302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0AA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027946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l Title Basic with formal log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B1F70B-7F65-7D47-95E6-F3E523AD0D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0AAD88"/>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0AAD88"/>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719B4413-1374-5B4E-B988-72DF93ECD468}"/>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13" name="Rectangle 12">
            <a:extLst>
              <a:ext uri="{FF2B5EF4-FFF2-40B4-BE49-F238E27FC236}">
                <a16:creationId xmlns:a16="http://schemas.microsoft.com/office/drawing/2014/main" id="{DE20C128-7ABB-1B44-A68F-ECCC4C7A0E18}"/>
              </a:ext>
            </a:extLst>
          </p:cNvPr>
          <p:cNvSpPr/>
          <p:nvPr userDrawn="1"/>
        </p:nvSpPr>
        <p:spPr>
          <a:xfrm>
            <a:off x="10200456" y="6417921"/>
            <a:ext cx="1872208" cy="4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07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5863" y="476672"/>
            <a:ext cx="1510777" cy="240425"/>
          </a:xfrm>
          <a:prstGeom prst="rect">
            <a:avLst/>
          </a:prstGeom>
        </p:spPr>
      </p:pic>
      <p:pic>
        <p:nvPicPr>
          <p:cNvPr id="9" name="Picture 8">
            <a:extLst>
              <a:ext uri="{FF2B5EF4-FFF2-40B4-BE49-F238E27FC236}">
                <a16:creationId xmlns:a16="http://schemas.microsoft.com/office/drawing/2014/main" id="{ED7ADDDE-045B-E44F-BDEA-08AE7E6AC4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3069" y="318420"/>
            <a:ext cx="1616364" cy="417686"/>
          </a:xfrm>
          <a:prstGeom prst="rect">
            <a:avLst/>
          </a:prstGeom>
          <a:solidFill>
            <a:schemeClr val="bg1"/>
          </a:solidFill>
        </p:spPr>
      </p:pic>
      <p:sp>
        <p:nvSpPr>
          <p:cNvPr id="14" name="Rectangle 13">
            <a:extLst>
              <a:ext uri="{FF2B5EF4-FFF2-40B4-BE49-F238E27FC236}">
                <a16:creationId xmlns:a16="http://schemas.microsoft.com/office/drawing/2014/main" id="{AA9C1ECB-7705-6B42-B534-5DF04A5F771B}"/>
              </a:ext>
            </a:extLst>
          </p:cNvPr>
          <p:cNvSpPr/>
          <p:nvPr userDrawn="1"/>
        </p:nvSpPr>
        <p:spPr>
          <a:xfrm>
            <a:off x="10345863" y="347241"/>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477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solidFill>
                  <a:schemeClr val="tx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2FD90012-C036-0F41-B75F-09A3674CE1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AD9EC9B9-43AC-CB49-8487-347669B75B16}"/>
              </a:ext>
            </a:extLst>
          </p:cNvPr>
          <p:cNvSpPr/>
          <p:nvPr userDrawn="1"/>
        </p:nvSpPr>
        <p:spPr>
          <a:xfrm>
            <a:off x="10293069" y="6381328"/>
            <a:ext cx="1616364" cy="36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2668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itle Bar - Logo Bottom Right 2">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4855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nk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540094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614973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20622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595205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Top Bar - Logo Bottom Right">
    <p:spTree>
      <p:nvGrpSpPr>
        <p:cNvPr id="1" name=""/>
        <p:cNvGrpSpPr/>
        <p:nvPr/>
      </p:nvGrpSpPr>
      <p:grpSpPr>
        <a:xfrm>
          <a:off x="0" y="0"/>
          <a:ext cx="0" cy="0"/>
          <a:chOff x="0" y="0"/>
          <a:chExt cx="0" cy="0"/>
        </a:xfrm>
      </p:grpSpPr>
      <p:sp>
        <p:nvSpPr>
          <p:cNvPr id="10" name="Rectangle 9"/>
          <p:cNvSpPr/>
          <p:nvPr userDrawn="1"/>
        </p:nvSpPr>
        <p:spPr>
          <a:xfrm>
            <a:off x="0" y="0"/>
            <a:ext cx="12192000" cy="506016"/>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28819C8-5172-4B4D-8B47-09E995D22C4F}"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6"/>
          <p:cNvSpPr>
            <a:spLocks noGrp="1"/>
          </p:cNvSpPr>
          <p:nvPr>
            <p:ph type="title"/>
          </p:nvPr>
        </p:nvSpPr>
        <p:spPr>
          <a:xfrm>
            <a:off x="335360" y="5961784"/>
            <a:ext cx="11713301" cy="563563"/>
          </a:xfrm>
        </p:spPr>
        <p:txBody>
          <a:bodyPr anchor="b">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109075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0FE744-3BC4-0C41-A71D-DB17FDE4A6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1806553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F07A5D-A511-024A-BFBF-792F92A4D9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398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16416689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itle Blank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40A3BE-0884-9A40-9729-B4511D3904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3989C9"/>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3989C9"/>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3" name="Rectangle 2">
            <a:extLst>
              <a:ext uri="{FF2B5EF4-FFF2-40B4-BE49-F238E27FC236}">
                <a16:creationId xmlns:a16="http://schemas.microsoft.com/office/drawing/2014/main" id="{EFA79E1E-4059-6D4C-B2DA-D243E675219E}"/>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6619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Blank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42522892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ange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7" name="Rectangle 6">
            <a:extLst>
              <a:ext uri="{FF2B5EF4-FFF2-40B4-BE49-F238E27FC236}">
                <a16:creationId xmlns:a16="http://schemas.microsoft.com/office/drawing/2014/main" id="{61CC098A-9E4A-0E46-9529-FEABB0D27F62}"/>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58CCDB9-4EA1-EB48-A095-88664431E2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Tree>
    <p:extLst>
      <p:ext uri="{BB962C8B-B14F-4D97-AF65-F5344CB8AC3E}">
        <p14:creationId xmlns:p14="http://schemas.microsoft.com/office/powerpoint/2010/main" val="7506141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ange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310295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nk Half Vertic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250437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ange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31072682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ange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27221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ange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83661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ange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179291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ange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D5F9C7-9FF4-F941-8C81-F3197D2D03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6490424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ange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3160C0-A6C3-6145-BC13-2FF2038ECF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2724435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ange Title Blank with Formal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528109-03A2-E64F-967C-36BC1EFB1F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FCAF17"/>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FCAF17"/>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2" name="Rectangle 11">
            <a:extLst>
              <a:ext uri="{FF2B5EF4-FFF2-40B4-BE49-F238E27FC236}">
                <a16:creationId xmlns:a16="http://schemas.microsoft.com/office/drawing/2014/main" id="{C1DE75FC-B753-5945-B1F8-09D61C52AB2C}"/>
              </a:ext>
            </a:extLst>
          </p:cNvPr>
          <p:cNvSpPr/>
          <p:nvPr userDrawn="1"/>
        </p:nvSpPr>
        <p:spPr>
          <a:xfrm>
            <a:off x="8688288" y="5733256"/>
            <a:ext cx="2880320" cy="684665"/>
          </a:xfrm>
          <a:prstGeom prst="rect">
            <a:avLst/>
          </a:prstGeom>
          <a:blipFill dpi="0" rotWithShape="1">
            <a:blip r:embed="rId3">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9" name="Rectangle 8">
            <a:extLst>
              <a:ext uri="{FF2B5EF4-FFF2-40B4-BE49-F238E27FC236}">
                <a16:creationId xmlns:a16="http://schemas.microsoft.com/office/drawing/2014/main" id="{27F8600E-CCBB-3648-941C-B98583C319F9}"/>
              </a:ext>
            </a:extLst>
          </p:cNvPr>
          <p:cNvSpPr/>
          <p:nvPr userDrawn="1"/>
        </p:nvSpPr>
        <p:spPr>
          <a:xfrm>
            <a:off x="10200456" y="6417921"/>
            <a:ext cx="1728192" cy="32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88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Blank with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6D93878-B235-46F8-9B0D-4981A02E34AD}"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520917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y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7233545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E7A9C6CD-C211-CD45-AF14-B91B0C3675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5C0DB1-217D-D84F-BCFF-D85D9250277D}"/>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3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nk Basic - Logo Bottom Righ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9783AF-9CA9-F643-9710-CDABBD628C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1"/>
          <p:cNvSpPr>
            <a:spLocks noGrp="1"/>
          </p:cNvSpPr>
          <p:nvPr>
            <p:ph type="ctrTitle"/>
          </p:nvPr>
        </p:nvSpPr>
        <p:spPr>
          <a:xfrm>
            <a:off x="335361" y="274638"/>
            <a:ext cx="9601067" cy="563564"/>
          </a:xfrm>
        </p:spPr>
        <p:txBody>
          <a:bodyPr>
            <a:normAutofit/>
          </a:bodyPr>
          <a:lstStyle>
            <a:lvl1pPr>
              <a:defRPr sz="2400">
                <a:solidFill>
                  <a:srgbClr val="ED037C"/>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783698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ey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2AFE199-E756-F240-9DD5-700C15C11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42764142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y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0220158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y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4274905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ty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876481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ey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3295595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ey Title with Formal Log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85D5B3-F476-1948-B9C5-A6FAFD8D8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spTree>
    <p:extLst>
      <p:ext uri="{BB962C8B-B14F-4D97-AF65-F5344CB8AC3E}">
        <p14:creationId xmlns:p14="http://schemas.microsoft.com/office/powerpoint/2010/main" val="2499105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ey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19CBFF-5DA8-C341-A194-572FB5991E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spTree>
    <p:extLst>
      <p:ext uri="{BB962C8B-B14F-4D97-AF65-F5344CB8AC3E}">
        <p14:creationId xmlns:p14="http://schemas.microsoft.com/office/powerpoint/2010/main" val="425194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ty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rgbClr val="929292"/>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92929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22" name="Rectangle 21"/>
          <p:cNvSpPr/>
          <p:nvPr userDrawn="1"/>
        </p:nvSpPr>
        <p:spPr>
          <a:xfrm>
            <a:off x="8688288" y="5733256"/>
            <a:ext cx="2880320" cy="684665"/>
          </a:xfrm>
          <a:prstGeom prst="rect">
            <a:avLst/>
          </a:prstGeom>
          <a:blipFill dpi="0" rotWithShape="1">
            <a:blip r:embed="rId2">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pic>
        <p:nvPicPr>
          <p:cNvPr id="9" name="Picture 8">
            <a:extLst>
              <a:ext uri="{FF2B5EF4-FFF2-40B4-BE49-F238E27FC236}">
                <a16:creationId xmlns:a16="http://schemas.microsoft.com/office/drawing/2014/main" id="{7AB46D33-AEE0-4B44-96C5-9DF44DA9F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2" name="Rectangle 11">
            <a:extLst>
              <a:ext uri="{FF2B5EF4-FFF2-40B4-BE49-F238E27FC236}">
                <a16:creationId xmlns:a16="http://schemas.microsoft.com/office/drawing/2014/main" id="{DFBFAEFA-7989-2D4E-B407-C70594E59033}"/>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9254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old Blank - Logo Top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chor="b"/>
          <a:lstStyle>
            <a:lvl1pPr>
              <a:defRPr>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808B1-F63A-459A-967B-8DFF0485F571}"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0" name="Picture 9">
            <a:extLst>
              <a:ext uri="{FF2B5EF4-FFF2-40B4-BE49-F238E27FC236}">
                <a16:creationId xmlns:a16="http://schemas.microsoft.com/office/drawing/2014/main" id="{E69EBD09-9E6C-EA45-8A15-D292326849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54153"/>
            <a:ext cx="1440161" cy="228497"/>
          </a:xfrm>
          <a:prstGeom prst="rect">
            <a:avLst/>
          </a:prstGeom>
        </p:spPr>
      </p:pic>
      <p:sp>
        <p:nvSpPr>
          <p:cNvPr id="11" name="Rectangle 10">
            <a:extLst>
              <a:ext uri="{FF2B5EF4-FFF2-40B4-BE49-F238E27FC236}">
                <a16:creationId xmlns:a16="http://schemas.microsoft.com/office/drawing/2014/main" id="{D4B6B18B-AB28-AA4D-83BD-446B5D203650}"/>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011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old Title Bar - Logo Top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302469-71F7-4EB7-9ADA-C10FEDD8CAC6}"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pic>
        <p:nvPicPr>
          <p:cNvPr id="11" name="Picture 10">
            <a:extLst>
              <a:ext uri="{FF2B5EF4-FFF2-40B4-BE49-F238E27FC236}">
                <a16:creationId xmlns:a16="http://schemas.microsoft.com/office/drawing/2014/main" id="{C0C5FD76-5D1E-DD46-92C4-84879FCD4A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413014"/>
            <a:ext cx="1440161" cy="228497"/>
          </a:xfrm>
          <a:prstGeom prst="rect">
            <a:avLst/>
          </a:prstGeom>
        </p:spPr>
      </p:pic>
      <p:sp>
        <p:nvSpPr>
          <p:cNvPr id="13" name="Rectangle 12">
            <a:extLst>
              <a:ext uri="{FF2B5EF4-FFF2-40B4-BE49-F238E27FC236}">
                <a16:creationId xmlns:a16="http://schemas.microsoft.com/office/drawing/2014/main" id="{8AD2CD78-9605-124A-BD79-E9E50314E2B9}"/>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6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nk Top Bar - Logo Bottom R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0562C7-A6C2-594B-86B1-EC3B8C2D7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15" name="Rectangle 14"/>
          <p:cNvSpPr/>
          <p:nvPr userDrawn="1"/>
        </p:nvSpPr>
        <p:spPr>
          <a:xfrm>
            <a:off x="0" y="0"/>
            <a:ext cx="12192000" cy="506016"/>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423181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old Title Bar - Logo Bottom Right">
    <p:spTree>
      <p:nvGrpSpPr>
        <p:cNvPr id="1" name=""/>
        <p:cNvGrpSpPr/>
        <p:nvPr/>
      </p:nvGrpSpPr>
      <p:grpSpPr>
        <a:xfrm>
          <a:off x="0" y="0"/>
          <a:ext cx="0" cy="0"/>
          <a:chOff x="0" y="0"/>
          <a:chExt cx="0" cy="0"/>
        </a:xfrm>
      </p:grpSpPr>
      <p:sp>
        <p:nvSpPr>
          <p:cNvPr id="15" name="Rectangle 14"/>
          <p:cNvSpPr/>
          <p:nvPr userDrawn="1"/>
        </p:nvSpPr>
        <p:spPr>
          <a:xfrm>
            <a:off x="0" y="838201"/>
            <a:ext cx="12192000" cy="5334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274638"/>
            <a:ext cx="9601067" cy="563564"/>
          </a:xfrm>
        </p:spPr>
        <p:txBody>
          <a:bodyPr anchor="ctr">
            <a:normAutofit/>
          </a:bodyPr>
          <a:lstStyle>
            <a:lvl1pPr>
              <a:defRPr sz="2400">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C8B1D39-4CFA-4E27-9537-9D120A8CD547}" type="datetime1">
              <a:rPr lang="en-US" smtClean="0"/>
              <a:pPr/>
              <a:t>9/23/2025</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6712"/>
            <a:ext cx="9601067"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7666279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old Half Horizontal">
    <p:spTree>
      <p:nvGrpSpPr>
        <p:cNvPr id="1" name=""/>
        <p:cNvGrpSpPr/>
        <p:nvPr/>
      </p:nvGrpSpPr>
      <p:grpSpPr>
        <a:xfrm>
          <a:off x="0" y="0"/>
          <a:ext cx="0" cy="0"/>
          <a:chOff x="0" y="0"/>
          <a:chExt cx="0" cy="0"/>
        </a:xfrm>
      </p:grpSpPr>
      <p:sp>
        <p:nvSpPr>
          <p:cNvPr id="12" name="Content Placeholder 2"/>
          <p:cNvSpPr>
            <a:spLocks noGrp="1"/>
          </p:cNvSpPr>
          <p:nvPr>
            <p:ph idx="14"/>
          </p:nvPr>
        </p:nvSpPr>
        <p:spPr>
          <a:xfrm>
            <a:off x="0" y="0"/>
            <a:ext cx="12192000" cy="321297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3212976"/>
            <a:ext cx="12192000" cy="3645024"/>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3717032"/>
            <a:ext cx="9601067"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4279106"/>
            <a:ext cx="9601067"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971427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old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7BBE12-5279-134C-8C5C-B521F5578401}"/>
              </a:ext>
            </a:extLst>
          </p:cNvPr>
          <p:cNvSpPr/>
          <p:nvPr userDrawn="1"/>
        </p:nvSpPr>
        <p:spPr>
          <a:xfrm>
            <a:off x="10272464" y="6309320"/>
            <a:ext cx="1584175"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15" name="Rectangle 14"/>
          <p:cNvSpPr/>
          <p:nvPr userDrawn="1"/>
        </p:nvSpPr>
        <p:spPr>
          <a:xfrm>
            <a:off x="0" y="0"/>
            <a:ext cx="6096000" cy="685800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dirty="0"/>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774378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old Title No Bar - Logo Bottom Right">
    <p:spTree>
      <p:nvGrpSpPr>
        <p:cNvPr id="1" name=""/>
        <p:cNvGrpSpPr/>
        <p:nvPr/>
      </p:nvGrpSpPr>
      <p:grpSpPr>
        <a:xfrm>
          <a:off x="0" y="0"/>
          <a:ext cx="0" cy="0"/>
          <a:chOff x="0" y="0"/>
          <a:chExt cx="0" cy="0"/>
        </a:xfrm>
      </p:grpSpPr>
      <p:sp>
        <p:nvSpPr>
          <p:cNvPr id="2" name="Title 1"/>
          <p:cNvSpPr>
            <a:spLocks noGrp="1"/>
          </p:cNvSpPr>
          <p:nvPr>
            <p:ph type="ctrTitle"/>
          </p:nvPr>
        </p:nvSpPr>
        <p:spPr>
          <a:xfrm>
            <a:off x="335361" y="274638"/>
            <a:ext cx="9601067" cy="563564"/>
          </a:xfrm>
        </p:spPr>
        <p:txBody>
          <a:bodyPr>
            <a:normAutofit/>
          </a:bodyPr>
          <a:lstStyle>
            <a:lvl1pPr>
              <a:defRPr sz="2400">
                <a:solidFill>
                  <a:srgbClr val="EACC1B"/>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D57862B-7FA3-4EE4-8473-CF6C67EBCB39}"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838201"/>
            <a:ext cx="9601067" cy="533400"/>
          </a:xfrm>
        </p:spPr>
        <p:txBody>
          <a:bodyPr anchor="t">
            <a:normAutofit/>
          </a:bodyPr>
          <a:lstStyle>
            <a:lvl1pPr marL="0" indent="0" algn="l">
              <a:buNone/>
              <a:defRPr sz="1800" b="0">
                <a:solidFill>
                  <a:schemeClr val="bg1">
                    <a:lumMod val="6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0" y="1484784"/>
            <a:ext cx="11516853" cy="4752528"/>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193186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old Top Bar - Logo Bottom Right">
    <p:spTree>
      <p:nvGrpSpPr>
        <p:cNvPr id="1" name=""/>
        <p:cNvGrpSpPr/>
        <p:nvPr/>
      </p:nvGrpSpPr>
      <p:grpSpPr>
        <a:xfrm>
          <a:off x="0" y="0"/>
          <a:ext cx="0" cy="0"/>
          <a:chOff x="0" y="0"/>
          <a:chExt cx="0" cy="0"/>
        </a:xfrm>
      </p:grpSpPr>
      <p:sp>
        <p:nvSpPr>
          <p:cNvPr id="15" name="Rectangle 14"/>
          <p:cNvSpPr/>
          <p:nvPr userDrawn="1"/>
        </p:nvSpPr>
        <p:spPr>
          <a:xfrm>
            <a:off x="0" y="0"/>
            <a:ext cx="12192000" cy="506016"/>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72AAFC7-B302-4CCF-9558-8AB367440633}" type="datetime1">
              <a:rPr lang="en-US" smtClean="0"/>
              <a:pPr/>
              <a:t>9/23/2025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a:p>
        </p:txBody>
      </p:sp>
      <p:sp>
        <p:nvSpPr>
          <p:cNvPr id="3" name="Subtitle 2"/>
          <p:cNvSpPr>
            <a:spLocks noGrp="1"/>
          </p:cNvSpPr>
          <p:nvPr>
            <p:ph type="subTitle" idx="1"/>
          </p:nvPr>
        </p:nvSpPr>
        <p:spPr>
          <a:xfrm>
            <a:off x="335361" y="-27384"/>
            <a:ext cx="9601067" cy="506016"/>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Content Placeholder 2"/>
          <p:cNvSpPr>
            <a:spLocks noGrp="1"/>
          </p:cNvSpPr>
          <p:nvPr>
            <p:ph idx="14"/>
          </p:nvPr>
        </p:nvSpPr>
        <p:spPr>
          <a:xfrm>
            <a:off x="335361" y="620688"/>
            <a:ext cx="11617291" cy="5904656"/>
          </a:xfrm>
        </p:spPr>
        <p:txBody>
          <a:bodyPr/>
          <a:lstStyle>
            <a:lvl1pPr>
              <a:defRPr>
                <a:latin typeface="Arial" panose="020B0604020202020204" pitchFamily="34" charset="0"/>
                <a:cs typeface="Arial" panose="020B0604020202020204" pitchFamily="34" charset="0"/>
              </a:defRPr>
            </a:lvl1pPr>
          </a:lstStyle>
          <a:p>
            <a:pPr lvl="0"/>
            <a:endParaRPr lang="en-US" dirty="0"/>
          </a:p>
        </p:txBody>
      </p:sp>
      <p:sp>
        <p:nvSpPr>
          <p:cNvPr id="2" name="Title 1"/>
          <p:cNvSpPr>
            <a:spLocks noGrp="1"/>
          </p:cNvSpPr>
          <p:nvPr>
            <p:ph type="title"/>
          </p:nvPr>
        </p:nvSpPr>
        <p:spPr>
          <a:xfrm>
            <a:off x="335360" y="5961487"/>
            <a:ext cx="9601067" cy="563563"/>
          </a:xfrm>
        </p:spPr>
        <p:txBody>
          <a:bodyPr>
            <a:normAutofit/>
          </a:bodyPr>
          <a:lstStyle>
            <a:lvl1pPr algn="l">
              <a:defRPr sz="12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22201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old Title with Formal Logo">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C9A26479-5203-0C49-B7D7-8080A14B66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5621967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old Title with HWIC">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A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16876" y="4581128"/>
            <a:ext cx="2938408" cy="2178820"/>
          </a:xfrm>
          <a:prstGeom prst="rect">
            <a:avLst/>
          </a:prstGeom>
        </p:spPr>
      </p:pic>
      <p:pic>
        <p:nvPicPr>
          <p:cNvPr id="11" name="Picture 10">
            <a:extLst>
              <a:ext uri="{FF2B5EF4-FFF2-40B4-BE49-F238E27FC236}">
                <a16:creationId xmlns:a16="http://schemas.microsoft.com/office/drawing/2014/main" id="{8E1CA3E9-B6E4-8A4B-8871-5A4E67F33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1976040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old Title Blank with Formal Logo">
    <p:spTree>
      <p:nvGrpSpPr>
        <p:cNvPr id="1" name=""/>
        <p:cNvGrpSpPr/>
        <p:nvPr/>
      </p:nvGrpSpPr>
      <p:grpSpPr>
        <a:xfrm>
          <a:off x="0" y="0"/>
          <a:ext cx="0" cy="0"/>
          <a:chOff x="0" y="0"/>
          <a:chExt cx="0" cy="0"/>
        </a:xfrm>
      </p:grpSpPr>
      <p:sp>
        <p:nvSpPr>
          <p:cNvPr id="2" name="Title 1"/>
          <p:cNvSpPr>
            <a:spLocks noGrp="1"/>
          </p:cNvSpPr>
          <p:nvPr>
            <p:ph type="title"/>
          </p:nvPr>
        </p:nvSpPr>
        <p:spPr>
          <a:xfrm>
            <a:off x="551384" y="1916832"/>
            <a:ext cx="10363200" cy="2592288"/>
          </a:xfrm>
        </p:spPr>
        <p:txBody>
          <a:bodyPr anchor="ctr">
            <a:noAutofit/>
          </a:bodyPr>
          <a:lstStyle>
            <a:lvl1pPr algn="l">
              <a:lnSpc>
                <a:spcPts val="4800"/>
              </a:lnSpc>
              <a:defRPr sz="4800" b="0" cap="all">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16" name="Date Placeholder 15"/>
          <p:cNvSpPr>
            <a:spLocks noGrp="1"/>
          </p:cNvSpPr>
          <p:nvPr>
            <p:ph type="dt" sz="half" idx="10"/>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B0FB82FD-5AD9-4A54-BFB2-DA41CA3BE211}"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lumMod val="50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
        <p:nvSpPr>
          <p:cNvPr id="11" name="Text Placeholder 2"/>
          <p:cNvSpPr>
            <a:spLocks noGrp="1"/>
          </p:cNvSpPr>
          <p:nvPr>
            <p:ph type="body" idx="1"/>
          </p:nvPr>
        </p:nvSpPr>
        <p:spPr>
          <a:xfrm>
            <a:off x="551384" y="3506986"/>
            <a:ext cx="10369152" cy="1002134"/>
          </a:xfrm>
        </p:spPr>
        <p:txBody>
          <a:bodyPr anchor="t">
            <a:normAutofit/>
          </a:bodyPr>
          <a:lstStyle>
            <a:lvl1pPr marL="0" indent="0">
              <a:buNone/>
              <a:defRPr sz="2400" b="0">
                <a:solidFill>
                  <a:srgbClr val="EACC1B"/>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12" name="Picture 11">
            <a:extLst>
              <a:ext uri="{FF2B5EF4-FFF2-40B4-BE49-F238E27FC236}">
                <a16:creationId xmlns:a16="http://schemas.microsoft.com/office/drawing/2014/main" id="{4171D495-C219-A746-8610-2F0C983835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26409" y="5651500"/>
            <a:ext cx="2842199" cy="757219"/>
          </a:xfrm>
          <a:prstGeom prst="rect">
            <a:avLst/>
          </a:prstGeom>
        </p:spPr>
      </p:pic>
      <p:pic>
        <p:nvPicPr>
          <p:cNvPr id="9" name="Picture 8">
            <a:extLst>
              <a:ext uri="{FF2B5EF4-FFF2-40B4-BE49-F238E27FC236}">
                <a16:creationId xmlns:a16="http://schemas.microsoft.com/office/drawing/2014/main" id="{7BEAC545-525B-E24B-883C-56D60E4E60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13" name="Rectangle 12">
            <a:extLst>
              <a:ext uri="{FF2B5EF4-FFF2-40B4-BE49-F238E27FC236}">
                <a16:creationId xmlns:a16="http://schemas.microsoft.com/office/drawing/2014/main" id="{8348241C-3B0A-7749-B7A2-6AD8F3FB35F6}"/>
              </a:ext>
            </a:extLst>
          </p:cNvPr>
          <p:cNvSpPr/>
          <p:nvPr userDrawn="1"/>
        </p:nvSpPr>
        <p:spPr>
          <a:xfrm>
            <a:off x="10293069" y="6453336"/>
            <a:ext cx="1616364" cy="28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34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nk Title - With Formal Logo ">
    <p:spTree>
      <p:nvGrpSpPr>
        <p:cNvPr id="1" name=""/>
        <p:cNvGrpSpPr/>
        <p:nvPr/>
      </p:nvGrpSpPr>
      <p:grpSpPr>
        <a:xfrm>
          <a:off x="0" y="0"/>
          <a:ext cx="0" cy="0"/>
          <a:chOff x="0" y="0"/>
          <a:chExt cx="0" cy="0"/>
        </a:xfrm>
      </p:grpSpPr>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5357" y="5756569"/>
            <a:ext cx="2933251" cy="652150"/>
          </a:xfrm>
          <a:prstGeom prst="rect">
            <a:avLst/>
          </a:prstGeom>
        </p:spPr>
      </p:pic>
      <p:pic>
        <p:nvPicPr>
          <p:cNvPr id="12" name="Picture 11">
            <a:extLst>
              <a:ext uri="{FF2B5EF4-FFF2-40B4-BE49-F238E27FC236}">
                <a16:creationId xmlns:a16="http://schemas.microsoft.com/office/drawing/2014/main" id="{77DD24ED-7FEE-BC40-8BEB-EFDEB1B510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Tree>
    <p:extLst>
      <p:ext uri="{BB962C8B-B14F-4D97-AF65-F5344CB8AC3E}">
        <p14:creationId xmlns:p14="http://schemas.microsoft.com/office/powerpoint/2010/main" val="81403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nk Title with HW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EC379-6D58-A14A-BEBA-44C77DE616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392" y="1024367"/>
            <a:ext cx="2448050" cy="388409"/>
          </a:xfrm>
          <a:prstGeom prst="rect">
            <a:avLst/>
          </a:prstGeom>
        </p:spPr>
      </p:pic>
      <p:sp>
        <p:nvSpPr>
          <p:cNvPr id="9" name="Rectangle 8"/>
          <p:cNvSpPr/>
          <p:nvPr userDrawn="1"/>
        </p:nvSpPr>
        <p:spPr>
          <a:xfrm>
            <a:off x="0" y="2348880"/>
            <a:ext cx="12192000" cy="4509120"/>
          </a:xfrm>
          <a:prstGeom prst="rect">
            <a:avLst/>
          </a:prstGeom>
          <a:solidFill>
            <a:srgbClr val="ED0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51384" y="2348883"/>
            <a:ext cx="10363200" cy="1362075"/>
          </a:xfrm>
        </p:spPr>
        <p:txBody>
          <a:bodyPr anchor="b">
            <a:noAutofit/>
          </a:bodyPr>
          <a:lstStyle>
            <a:lvl1pPr algn="l">
              <a:lnSpc>
                <a:spcPts val="4800"/>
              </a:lnSpc>
              <a:defRPr sz="4800" b="0" cap="none">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551384" y="3717032"/>
            <a:ext cx="10369152" cy="1008112"/>
          </a:xfrm>
        </p:spPr>
        <p:txBody>
          <a:bodyPr anchor="t">
            <a:normAutofit/>
          </a:bodyPr>
          <a:lstStyle>
            <a:lvl1pPr marL="0" indent="0">
              <a:buNone/>
              <a:defRPr sz="2400" b="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9/23/2025</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5" name="Picture 4">
            <a:extLst>
              <a:ext uri="{FF2B5EF4-FFF2-40B4-BE49-F238E27FC236}">
                <a16:creationId xmlns:a16="http://schemas.microsoft.com/office/drawing/2014/main" id="{37DDFF89-8F57-AE40-A965-8A5344176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0159" y="4583089"/>
            <a:ext cx="2938408" cy="2178820"/>
          </a:xfrm>
          <a:prstGeom prst="rect">
            <a:avLst/>
          </a:prstGeom>
        </p:spPr>
      </p:pic>
    </p:spTree>
    <p:extLst>
      <p:ext uri="{BB962C8B-B14F-4D97-AF65-F5344CB8AC3E}">
        <p14:creationId xmlns:p14="http://schemas.microsoft.com/office/powerpoint/2010/main" val="5127811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374070772"/>
      </p:ext>
    </p:extLst>
  </p:cSld>
  <p:clrMap bg1="lt1" tx1="dk1" bg2="lt2" tx2="dk2" accent1="accent1" accent2="accent2" accent3="accent3" accent4="accent4" accent5="accent5" accent6="accent6" hlink="hlink" folHlink="folHlink"/>
  <p:sldLayoutIdLst>
    <p:sldLayoutId id="2147483756" r:id="rId1"/>
    <p:sldLayoutId id="2147483694" r:id="rId2"/>
    <p:sldLayoutId id="2147483757" r:id="rId3"/>
    <p:sldLayoutId id="2147483815" r:id="rId4"/>
    <p:sldLayoutId id="2147483816" r:id="rId5"/>
    <p:sldLayoutId id="2147483695" r:id="rId6"/>
    <p:sldLayoutId id="2147483697" r:id="rId7"/>
    <p:sldLayoutId id="2147483700" r:id="rId8"/>
    <p:sldLayoutId id="2147483809" r:id="rId9"/>
    <p:sldLayoutId id="2147483758" r:id="rId10"/>
    <p:sldLayoutId id="2147483839" r:id="rId11"/>
    <p:sldLayoutId id="2147483841" r:id="rId12"/>
    <p:sldLayoutId id="2147483844" r:id="rId13"/>
    <p:sldLayoutId id="2147483845" r:id="rId14"/>
    <p:sldLayoutId id="2147483846" r:id="rId15"/>
  </p:sldLayoutIdLst>
  <p:hf hdr="0"/>
  <p:txStyles>
    <p:titleStyle>
      <a:lvl1pPr algn="l" defTabSz="914400" rtl="0" eaLnBrk="1" latinLnBrk="0" hangingPunct="1">
        <a:spcBef>
          <a:spcPct val="0"/>
        </a:spcBef>
        <a:buNone/>
        <a:defRPr sz="2400" b="1" kern="1200">
          <a:solidFill>
            <a:srgbClr val="ED037C"/>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E61E5-4F51-5244-AF22-7E7830F601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415846191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817" r:id="rId5"/>
    <p:sldLayoutId id="2147483818" r:id="rId6"/>
    <p:sldLayoutId id="2147483764" r:id="rId7"/>
    <p:sldLayoutId id="2147483765" r:id="rId8"/>
    <p:sldLayoutId id="2147483767" r:id="rId9"/>
    <p:sldLayoutId id="2147483810" r:id="rId10"/>
    <p:sldLayoutId id="2147483768" r:id="rId11"/>
  </p:sldLayoutIdLst>
  <p:hf hdr="0"/>
  <p:txStyles>
    <p:titleStyle>
      <a:lvl1pPr algn="l" defTabSz="914400" rtl="0" eaLnBrk="1" latinLnBrk="0" hangingPunct="1">
        <a:spcBef>
          <a:spcPct val="0"/>
        </a:spcBef>
        <a:buNone/>
        <a:defRPr sz="2400" b="1" kern="1200">
          <a:solidFill>
            <a:srgbClr val="00C2E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506057-B2D2-8D43-A4F7-12D8B3B0A82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165482625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819" r:id="rId4"/>
    <p:sldLayoutId id="2147483820" r:id="rId5"/>
    <p:sldLayoutId id="2147483774" r:id="rId6"/>
    <p:sldLayoutId id="2147483776" r:id="rId7"/>
    <p:sldLayoutId id="2147483777" r:id="rId8"/>
    <p:sldLayoutId id="2147483811" r:id="rId9"/>
    <p:sldLayoutId id="2147483778" r:id="rId10"/>
  </p:sldLayoutIdLst>
  <p:hf hdr="0"/>
  <p:txStyles>
    <p:titleStyle>
      <a:lvl1pPr algn="l" defTabSz="914400" rtl="0" eaLnBrk="1" latinLnBrk="0" hangingPunct="1">
        <a:spcBef>
          <a:spcPct val="0"/>
        </a:spcBef>
        <a:buNone/>
        <a:defRPr sz="2400" b="1" kern="1200">
          <a:solidFill>
            <a:srgbClr val="0AAD88"/>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19A9C5-52BF-F84D-A94B-A728BCB51A2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61603585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821" r:id="rId4"/>
    <p:sldLayoutId id="2147483822" r:id="rId5"/>
    <p:sldLayoutId id="2147483784" r:id="rId6"/>
    <p:sldLayoutId id="2147483785" r:id="rId7"/>
    <p:sldLayoutId id="2147483787" r:id="rId8"/>
    <p:sldLayoutId id="2147483812" r:id="rId9"/>
    <p:sldLayoutId id="2147483788" r:id="rId10"/>
  </p:sldLayoutIdLst>
  <p:hf hdr="0"/>
  <p:txStyles>
    <p:titleStyle>
      <a:lvl1pPr algn="l" defTabSz="914400" rtl="0" eaLnBrk="1" latinLnBrk="0" hangingPunct="1">
        <a:spcBef>
          <a:spcPct val="0"/>
        </a:spcBef>
        <a:buNone/>
        <a:defRPr sz="2400" b="1" kern="1200">
          <a:solidFill>
            <a:srgbClr val="3989C9"/>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C6D27-6BC2-DC43-9B42-6982FEEBBA2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spTree>
    <p:extLst>
      <p:ext uri="{BB962C8B-B14F-4D97-AF65-F5344CB8AC3E}">
        <p14:creationId xmlns:p14="http://schemas.microsoft.com/office/powerpoint/2010/main" val="246430995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23" r:id="rId4"/>
    <p:sldLayoutId id="2147483824" r:id="rId5"/>
    <p:sldLayoutId id="2147483794" r:id="rId6"/>
    <p:sldLayoutId id="2147483796" r:id="rId7"/>
    <p:sldLayoutId id="2147483797" r:id="rId8"/>
    <p:sldLayoutId id="2147483813" r:id="rId9"/>
    <p:sldLayoutId id="2147483798" r:id="rId10"/>
  </p:sldLayoutIdLst>
  <p:hf hdr="0"/>
  <p:txStyles>
    <p:titleStyle>
      <a:lvl1pPr algn="l" defTabSz="914400" rtl="0" eaLnBrk="1" latinLnBrk="0" hangingPunct="1">
        <a:spcBef>
          <a:spcPct val="0"/>
        </a:spcBef>
        <a:buNone/>
        <a:defRPr sz="2400" b="1" kern="1200">
          <a:solidFill>
            <a:srgbClr val="FCAF17"/>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C91E2860-83AC-7A4B-943A-076630A98A8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233689302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25" r:id="rId5"/>
    <p:sldLayoutId id="2147483826" r:id="rId6"/>
    <p:sldLayoutId id="2147483804" r:id="rId7"/>
    <p:sldLayoutId id="2147483806" r:id="rId8"/>
    <p:sldLayoutId id="2147483807" r:id="rId9"/>
    <p:sldLayoutId id="2147483814" r:id="rId10"/>
    <p:sldLayoutId id="2147483808" r:id="rId11"/>
  </p:sldLayoutIdLst>
  <p:hf hdr="0"/>
  <p:txStyles>
    <p:titleStyle>
      <a:lvl1pPr algn="l" defTabSz="914400" rtl="0" eaLnBrk="1" latinLnBrk="0" hangingPunct="1">
        <a:spcBef>
          <a:spcPct val="0"/>
        </a:spcBef>
        <a:buNone/>
        <a:defRPr sz="2400" b="1" kern="1200">
          <a:solidFill>
            <a:srgbClr val="929292"/>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1" y="274641"/>
            <a:ext cx="9601067" cy="563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35360" y="1484784"/>
            <a:ext cx="11516853" cy="4641380"/>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
        <p:nvSpPr>
          <p:cNvPr id="4" name="Date Placeholder 3"/>
          <p:cNvSpPr>
            <a:spLocks noGrp="1"/>
          </p:cNvSpPr>
          <p:nvPr>
            <p:ph type="dt" sz="half" idx="2"/>
          </p:nvPr>
        </p:nvSpPr>
        <p:spPr>
          <a:xfrm>
            <a:off x="719403" y="6525348"/>
            <a:ext cx="912101"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ABD509AA-7421-49E8-A5AD-4A9AED92AF4F}" type="datetime1">
              <a:rPr lang="en-US" smtClean="0"/>
              <a:pPr/>
              <a:t>9/23/2025</a:t>
            </a:fld>
            <a:endParaRPr lang="en-US" dirty="0"/>
          </a:p>
        </p:txBody>
      </p:sp>
      <p:sp>
        <p:nvSpPr>
          <p:cNvPr id="5" name="Footer Placeholder 4"/>
          <p:cNvSpPr>
            <a:spLocks noGrp="1"/>
          </p:cNvSpPr>
          <p:nvPr>
            <p:ph type="ftr" sz="quarter" idx="3"/>
          </p:nvPr>
        </p:nvSpPr>
        <p:spPr>
          <a:xfrm>
            <a:off x="1547561" y="6525348"/>
            <a:ext cx="8220847" cy="216023"/>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6" name="Slide Number Placeholder 5"/>
          <p:cNvSpPr>
            <a:spLocks noGrp="1"/>
          </p:cNvSpPr>
          <p:nvPr>
            <p:ph type="sldNum" sz="quarter" idx="4"/>
          </p:nvPr>
        </p:nvSpPr>
        <p:spPr>
          <a:xfrm>
            <a:off x="239351" y="6525348"/>
            <a:ext cx="480053" cy="216023"/>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7" name="Picture 6">
            <a:extLst>
              <a:ext uri="{FF2B5EF4-FFF2-40B4-BE49-F238E27FC236}">
                <a16:creationId xmlns:a16="http://schemas.microsoft.com/office/drawing/2014/main" id="{A9BA3B90-0677-3D47-A75A-7CA89423C637}"/>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81170" y="6512874"/>
            <a:ext cx="1440161" cy="228497"/>
          </a:xfrm>
          <a:prstGeom prst="rect">
            <a:avLst/>
          </a:prstGeom>
        </p:spPr>
      </p:pic>
    </p:spTree>
    <p:extLst>
      <p:ext uri="{BB962C8B-B14F-4D97-AF65-F5344CB8AC3E}">
        <p14:creationId xmlns:p14="http://schemas.microsoft.com/office/powerpoint/2010/main" val="156237214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5" r:id="rId7"/>
    <p:sldLayoutId id="2147483836" r:id="rId8"/>
    <p:sldLayoutId id="2147483837" r:id="rId9"/>
    <p:sldLayoutId id="2147483838" r:id="rId10"/>
  </p:sldLayoutIdLst>
  <p:hf hdr="0"/>
  <p:txStyles>
    <p:titleStyle>
      <a:lvl1pPr algn="l" defTabSz="914400" rtl="0" eaLnBrk="1" latinLnBrk="0" hangingPunct="1">
        <a:spcBef>
          <a:spcPct val="0"/>
        </a:spcBef>
        <a:buNone/>
        <a:defRPr sz="2400" b="1" kern="1200">
          <a:solidFill>
            <a:srgbClr val="EACC1B"/>
          </a:solidFill>
          <a:latin typeface="Arial" panose="020B0604020202020204" pitchFamily="34" charset="0"/>
          <a:ea typeface="+mj-ea"/>
          <a:cs typeface="Arial" panose="020B0604020202020204" pitchFamily="34" charset="0"/>
        </a:defRPr>
      </a:lvl1pPr>
    </p:titleStyle>
    <p:bodyStyle>
      <a:lvl1pPr marL="177800" indent="-177800" algn="l" defTabSz="914400" rtl="0" eaLnBrk="1" latinLnBrk="0" hangingPunct="1">
        <a:spcBef>
          <a:spcPct val="20000"/>
        </a:spcBef>
        <a:spcAft>
          <a:spcPts val="600"/>
        </a:spcAft>
        <a:buSzPct val="80000"/>
        <a:buFont typeface="Arial" pitchFamily="34" charset="0"/>
        <a:buChar char="•"/>
        <a:defRPr sz="15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27063" indent="-1698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074738" indent="-160338"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524000" indent="-152400"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973263" indent="-144463" algn="l" defTabSz="914400" rtl="0" eaLnBrk="1" latinLnBrk="0" hangingPunct="1">
        <a:spcBef>
          <a:spcPct val="20000"/>
        </a:spcBef>
        <a:spcAft>
          <a:spcPts val="600"/>
        </a:spcAft>
        <a:buSzPct val="80000"/>
        <a:buFont typeface="Arial" pitchFamily="34" charset="0"/>
        <a:buChar char="•"/>
        <a:defRPr sz="13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4209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6pPr>
      <a:lvl7pPr marL="2870200" indent="-127000" algn="l" defTabSz="914400" rtl="0" eaLnBrk="1" latinLnBrk="0" hangingPunct="1">
        <a:spcBef>
          <a:spcPct val="20000"/>
        </a:spcBef>
        <a:spcAft>
          <a:spcPts val="600"/>
        </a:spcAft>
        <a:buSzPct val="80000"/>
        <a:buFont typeface="Arial" pitchFamily="34" charset="0"/>
        <a:buChar char="•"/>
        <a:tabLst/>
        <a:defRPr sz="1300" kern="1200">
          <a:solidFill>
            <a:schemeClr val="tx1"/>
          </a:solidFill>
          <a:latin typeface="Arial" panose="020B0604020202020204" pitchFamily="34" charset="0"/>
          <a:ea typeface="+mn-ea"/>
          <a:cs typeface="Arial" panose="020B0604020202020204" pitchFamily="34" charset="0"/>
        </a:defRPr>
      </a:lvl7pPr>
      <a:lvl8pPr marL="3319463" indent="-119063" algn="l" defTabSz="914400" rtl="0" eaLnBrk="1" latinLnBrk="0" hangingPunct="1">
        <a:spcBef>
          <a:spcPct val="20000"/>
        </a:spcBef>
        <a:spcAft>
          <a:spcPts val="600"/>
        </a:spcAft>
        <a:buSzPct val="80000"/>
        <a:buFont typeface="Arial" pitchFamily="34" charset="0"/>
        <a:buChar char="•"/>
        <a:defRPr sz="1300" kern="1200" baseline="0">
          <a:solidFill>
            <a:schemeClr val="tx1"/>
          </a:solidFill>
          <a:latin typeface="Arial" panose="020B0604020202020204" pitchFamily="34" charset="0"/>
          <a:ea typeface="+mn-ea"/>
          <a:cs typeface="Arial" panose="020B0604020202020204" pitchFamily="34" charset="0"/>
        </a:defRPr>
      </a:lvl8pPr>
      <a:lvl9pPr marL="3792538" indent="-134938" algn="l" defTabSz="914400" rtl="0" eaLnBrk="1" latinLnBrk="0" hangingPunct="1">
        <a:spcBef>
          <a:spcPct val="20000"/>
        </a:spcBef>
        <a:spcAft>
          <a:spcPts val="600"/>
        </a:spcAft>
        <a:buSzPct val="80000"/>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Excel_97-2003_Worksheet.xls"/><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Microsoft_Excel_97-2003_Worksheet5.xls"/><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Microsoft_Excel_97-2003_Worksheet6.xls"/><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Excel_97-2003_Worksheet7.xls"/><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73016"/>
            <a:ext cx="10363200" cy="2010147"/>
          </a:xfrm>
        </p:spPr>
        <p:txBody>
          <a:bodyPr>
            <a:normAutofit fontScale="90000"/>
          </a:bodyPr>
          <a:lstStyle/>
          <a:p>
            <a:br>
              <a:rPr lang="en-CA" dirty="0"/>
            </a:br>
            <a:br>
              <a:rPr lang="en-CA" dirty="0"/>
            </a:br>
            <a:br>
              <a:rPr lang="en-CA" dirty="0"/>
            </a:br>
            <a:br>
              <a:rPr lang="en-CA" dirty="0"/>
            </a:br>
            <a:r>
              <a:rPr lang="en-CA" dirty="0"/>
              <a:t>RSM222</a:t>
            </a:r>
            <a:br>
              <a:rPr lang="en-CA" dirty="0"/>
            </a:br>
            <a:r>
              <a:rPr lang="en-CA" sz="3900" dirty="0"/>
              <a:t>Management Accounting 1</a:t>
            </a:r>
            <a:br>
              <a:rPr lang="en-CA" sz="3900" dirty="0"/>
            </a:br>
            <a:br>
              <a:rPr lang="en-CA" sz="3900" dirty="0"/>
            </a:br>
            <a:r>
              <a:rPr lang="en-CA" sz="3100" dirty="0"/>
              <a:t>Class 4: Costing Systems</a:t>
            </a:r>
            <a:br>
              <a:rPr lang="en-CA" sz="3900" dirty="0"/>
            </a:br>
            <a:endParaRPr lang="en-CA" sz="3900" dirty="0"/>
          </a:p>
        </p:txBody>
      </p:sp>
      <p:sp>
        <p:nvSpPr>
          <p:cNvPr id="3" name="Subtitle 2"/>
          <p:cNvSpPr>
            <a:spLocks noGrp="1"/>
          </p:cNvSpPr>
          <p:nvPr>
            <p:ph type="body" idx="1"/>
          </p:nvPr>
        </p:nvSpPr>
        <p:spPr>
          <a:xfrm>
            <a:off x="261764" y="6093296"/>
            <a:ext cx="10363200" cy="504056"/>
          </a:xfrm>
        </p:spPr>
        <p:txBody>
          <a:bodyPr>
            <a:normAutofit/>
          </a:bodyPr>
          <a:lstStyle/>
          <a:p>
            <a:r>
              <a:rPr lang="en-CA" dirty="0"/>
              <a:t>Elisa Zuliani</a:t>
            </a:r>
          </a:p>
        </p:txBody>
      </p:sp>
    </p:spTree>
    <p:extLst>
      <p:ext uri="{BB962C8B-B14F-4D97-AF65-F5344CB8AC3E}">
        <p14:creationId xmlns:p14="http://schemas.microsoft.com/office/powerpoint/2010/main" val="386962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10</a:t>
            </a:fld>
            <a:endParaRPr spc="-25" dirty="0"/>
          </a:p>
        </p:txBody>
      </p:sp>
      <p:sp>
        <p:nvSpPr>
          <p:cNvPr id="18" name="Subtitle 17">
            <a:extLst>
              <a:ext uri="{FF2B5EF4-FFF2-40B4-BE49-F238E27FC236}">
                <a16:creationId xmlns:a16="http://schemas.microsoft.com/office/drawing/2014/main" id="{7F3AE5C2-6779-F74E-4C91-B84C77B36F1D}"/>
              </a:ext>
            </a:extLst>
          </p:cNvPr>
          <p:cNvSpPr>
            <a:spLocks noGrp="1"/>
          </p:cNvSpPr>
          <p:nvPr>
            <p:ph type="subTitle" idx="1"/>
          </p:nvPr>
        </p:nvSpPr>
        <p:spPr/>
        <p:txBody>
          <a:bodyPr/>
          <a:lstStyle/>
          <a:p>
            <a:r>
              <a:rPr lang="en-CA" dirty="0"/>
              <a:t>Process Costing: The Basics</a:t>
            </a:r>
          </a:p>
        </p:txBody>
      </p:sp>
      <p:pic>
        <p:nvPicPr>
          <p:cNvPr id="3" name="object 3"/>
          <p:cNvPicPr/>
          <p:nvPr/>
        </p:nvPicPr>
        <p:blipFill>
          <a:blip r:embed="rId2" cstate="print"/>
          <a:stretch>
            <a:fillRect/>
          </a:stretch>
        </p:blipFill>
        <p:spPr>
          <a:xfrm>
            <a:off x="5783863" y="2228168"/>
            <a:ext cx="494732" cy="763390"/>
          </a:xfrm>
          <a:prstGeom prst="rect">
            <a:avLst/>
          </a:prstGeom>
        </p:spPr>
      </p:pic>
      <p:grpSp>
        <p:nvGrpSpPr>
          <p:cNvPr id="4" name="object 4"/>
          <p:cNvGrpSpPr/>
          <p:nvPr/>
        </p:nvGrpSpPr>
        <p:grpSpPr>
          <a:xfrm>
            <a:off x="187261" y="2092705"/>
            <a:ext cx="5337810" cy="1080135"/>
            <a:chOff x="187261" y="2092705"/>
            <a:chExt cx="5337810" cy="1080135"/>
          </a:xfrm>
        </p:grpSpPr>
        <p:sp>
          <p:nvSpPr>
            <p:cNvPr id="5" name="object 5"/>
            <p:cNvSpPr/>
            <p:nvPr/>
          </p:nvSpPr>
          <p:spPr>
            <a:xfrm>
              <a:off x="192023" y="2569463"/>
              <a:ext cx="5328285" cy="216535"/>
            </a:xfrm>
            <a:custGeom>
              <a:avLst/>
              <a:gdLst/>
              <a:ahLst/>
              <a:cxnLst/>
              <a:rect l="l" t="t" r="r" b="b"/>
              <a:pathLst>
                <a:path w="5328285" h="216535">
                  <a:moveTo>
                    <a:pt x="5219700" y="0"/>
                  </a:moveTo>
                  <a:lnTo>
                    <a:pt x="5219700" y="54101"/>
                  </a:lnTo>
                  <a:lnTo>
                    <a:pt x="0" y="54101"/>
                  </a:lnTo>
                  <a:lnTo>
                    <a:pt x="0" y="162306"/>
                  </a:lnTo>
                  <a:lnTo>
                    <a:pt x="5219700" y="162306"/>
                  </a:lnTo>
                  <a:lnTo>
                    <a:pt x="5219700" y="216408"/>
                  </a:lnTo>
                  <a:lnTo>
                    <a:pt x="5327904" y="108203"/>
                  </a:lnTo>
                  <a:lnTo>
                    <a:pt x="5219700" y="0"/>
                  </a:lnTo>
                  <a:close/>
                </a:path>
              </a:pathLst>
            </a:custGeom>
            <a:solidFill>
              <a:srgbClr val="929292"/>
            </a:solidFill>
          </p:spPr>
          <p:txBody>
            <a:bodyPr wrap="square" lIns="0" tIns="0" rIns="0" bIns="0" rtlCol="0"/>
            <a:lstStyle/>
            <a:p>
              <a:endParaRPr/>
            </a:p>
          </p:txBody>
        </p:sp>
        <p:sp>
          <p:nvSpPr>
            <p:cNvPr id="6" name="object 6"/>
            <p:cNvSpPr/>
            <p:nvPr/>
          </p:nvSpPr>
          <p:spPr>
            <a:xfrm>
              <a:off x="192023" y="2569463"/>
              <a:ext cx="5328285" cy="216535"/>
            </a:xfrm>
            <a:custGeom>
              <a:avLst/>
              <a:gdLst/>
              <a:ahLst/>
              <a:cxnLst/>
              <a:rect l="l" t="t" r="r" b="b"/>
              <a:pathLst>
                <a:path w="5328285" h="216535">
                  <a:moveTo>
                    <a:pt x="0" y="54101"/>
                  </a:moveTo>
                  <a:lnTo>
                    <a:pt x="5219700" y="54101"/>
                  </a:lnTo>
                  <a:lnTo>
                    <a:pt x="5219700" y="0"/>
                  </a:lnTo>
                  <a:lnTo>
                    <a:pt x="5327904" y="108203"/>
                  </a:lnTo>
                  <a:lnTo>
                    <a:pt x="5219700" y="216408"/>
                  </a:lnTo>
                  <a:lnTo>
                    <a:pt x="5219700" y="162306"/>
                  </a:lnTo>
                  <a:lnTo>
                    <a:pt x="0" y="162306"/>
                  </a:lnTo>
                  <a:lnTo>
                    <a:pt x="0" y="54101"/>
                  </a:lnTo>
                  <a:close/>
                </a:path>
              </a:pathLst>
            </a:custGeom>
            <a:ln w="9525">
              <a:solidFill>
                <a:srgbClr val="929292"/>
              </a:solidFill>
            </a:ln>
          </p:spPr>
          <p:txBody>
            <a:bodyPr wrap="square" lIns="0" tIns="0" rIns="0" bIns="0" rtlCol="0"/>
            <a:lstStyle/>
            <a:p>
              <a:endParaRPr/>
            </a:p>
          </p:txBody>
        </p:sp>
        <p:sp>
          <p:nvSpPr>
            <p:cNvPr id="7" name="object 7"/>
            <p:cNvSpPr/>
            <p:nvPr/>
          </p:nvSpPr>
          <p:spPr>
            <a:xfrm>
              <a:off x="1056893" y="2105405"/>
              <a:ext cx="1224280" cy="1054735"/>
            </a:xfrm>
            <a:custGeom>
              <a:avLst/>
              <a:gdLst/>
              <a:ahLst/>
              <a:cxnLst/>
              <a:rect l="l" t="t" r="r" b="b"/>
              <a:pathLst>
                <a:path w="1224280" h="1054735">
                  <a:moveTo>
                    <a:pt x="1048004" y="0"/>
                  </a:moveTo>
                  <a:lnTo>
                    <a:pt x="175768" y="0"/>
                  </a:lnTo>
                  <a:lnTo>
                    <a:pt x="129040" y="6281"/>
                  </a:lnTo>
                  <a:lnTo>
                    <a:pt x="87052" y="24007"/>
                  </a:lnTo>
                  <a:lnTo>
                    <a:pt x="51479" y="51498"/>
                  </a:lnTo>
                  <a:lnTo>
                    <a:pt x="23996" y="87074"/>
                  </a:lnTo>
                  <a:lnTo>
                    <a:pt x="6278" y="129057"/>
                  </a:lnTo>
                  <a:lnTo>
                    <a:pt x="0" y="175768"/>
                  </a:lnTo>
                  <a:lnTo>
                    <a:pt x="0" y="878840"/>
                  </a:lnTo>
                  <a:lnTo>
                    <a:pt x="6278" y="925550"/>
                  </a:lnTo>
                  <a:lnTo>
                    <a:pt x="23996" y="967533"/>
                  </a:lnTo>
                  <a:lnTo>
                    <a:pt x="51479" y="1003109"/>
                  </a:lnTo>
                  <a:lnTo>
                    <a:pt x="87052" y="1030600"/>
                  </a:lnTo>
                  <a:lnTo>
                    <a:pt x="129040" y="1048326"/>
                  </a:lnTo>
                  <a:lnTo>
                    <a:pt x="175768" y="1054608"/>
                  </a:lnTo>
                  <a:lnTo>
                    <a:pt x="1048004" y="1054608"/>
                  </a:lnTo>
                  <a:lnTo>
                    <a:pt x="1094714" y="1048326"/>
                  </a:lnTo>
                  <a:lnTo>
                    <a:pt x="1136697" y="1030600"/>
                  </a:lnTo>
                  <a:lnTo>
                    <a:pt x="1172273" y="1003109"/>
                  </a:lnTo>
                  <a:lnTo>
                    <a:pt x="1199764" y="967533"/>
                  </a:lnTo>
                  <a:lnTo>
                    <a:pt x="1217490" y="925550"/>
                  </a:lnTo>
                  <a:lnTo>
                    <a:pt x="1223772" y="878840"/>
                  </a:lnTo>
                  <a:lnTo>
                    <a:pt x="1223772" y="175768"/>
                  </a:lnTo>
                  <a:lnTo>
                    <a:pt x="1217490" y="129057"/>
                  </a:lnTo>
                  <a:lnTo>
                    <a:pt x="1199764" y="87074"/>
                  </a:lnTo>
                  <a:lnTo>
                    <a:pt x="1172273" y="51498"/>
                  </a:lnTo>
                  <a:lnTo>
                    <a:pt x="1136697" y="24007"/>
                  </a:lnTo>
                  <a:lnTo>
                    <a:pt x="1094714" y="6281"/>
                  </a:lnTo>
                  <a:lnTo>
                    <a:pt x="1048004" y="0"/>
                  </a:lnTo>
                  <a:close/>
                </a:path>
              </a:pathLst>
            </a:custGeom>
            <a:solidFill>
              <a:srgbClr val="FFFFFF"/>
            </a:solidFill>
          </p:spPr>
          <p:txBody>
            <a:bodyPr wrap="square" lIns="0" tIns="0" rIns="0" bIns="0" rtlCol="0"/>
            <a:lstStyle/>
            <a:p>
              <a:endParaRPr/>
            </a:p>
          </p:txBody>
        </p:sp>
        <p:sp>
          <p:nvSpPr>
            <p:cNvPr id="8" name="object 8"/>
            <p:cNvSpPr/>
            <p:nvPr/>
          </p:nvSpPr>
          <p:spPr>
            <a:xfrm>
              <a:off x="1056893" y="2105405"/>
              <a:ext cx="1224280" cy="1054735"/>
            </a:xfrm>
            <a:custGeom>
              <a:avLst/>
              <a:gdLst/>
              <a:ahLst/>
              <a:cxnLst/>
              <a:rect l="l" t="t" r="r" b="b"/>
              <a:pathLst>
                <a:path w="1224280" h="1054735">
                  <a:moveTo>
                    <a:pt x="0" y="175768"/>
                  </a:moveTo>
                  <a:lnTo>
                    <a:pt x="6278" y="129057"/>
                  </a:lnTo>
                  <a:lnTo>
                    <a:pt x="23996" y="87074"/>
                  </a:lnTo>
                  <a:lnTo>
                    <a:pt x="51479" y="51498"/>
                  </a:lnTo>
                  <a:lnTo>
                    <a:pt x="87052" y="24007"/>
                  </a:lnTo>
                  <a:lnTo>
                    <a:pt x="129040" y="6281"/>
                  </a:lnTo>
                  <a:lnTo>
                    <a:pt x="175768" y="0"/>
                  </a:lnTo>
                  <a:lnTo>
                    <a:pt x="1048004" y="0"/>
                  </a:lnTo>
                  <a:lnTo>
                    <a:pt x="1094714" y="6281"/>
                  </a:lnTo>
                  <a:lnTo>
                    <a:pt x="1136697" y="24007"/>
                  </a:lnTo>
                  <a:lnTo>
                    <a:pt x="1172273" y="51498"/>
                  </a:lnTo>
                  <a:lnTo>
                    <a:pt x="1199764" y="87074"/>
                  </a:lnTo>
                  <a:lnTo>
                    <a:pt x="1217490" y="129057"/>
                  </a:lnTo>
                  <a:lnTo>
                    <a:pt x="1223772" y="175768"/>
                  </a:lnTo>
                  <a:lnTo>
                    <a:pt x="1223772" y="878840"/>
                  </a:lnTo>
                  <a:lnTo>
                    <a:pt x="1217490" y="925550"/>
                  </a:lnTo>
                  <a:lnTo>
                    <a:pt x="1199764" y="967533"/>
                  </a:lnTo>
                  <a:lnTo>
                    <a:pt x="1172273" y="1003109"/>
                  </a:lnTo>
                  <a:lnTo>
                    <a:pt x="1136697" y="1030600"/>
                  </a:lnTo>
                  <a:lnTo>
                    <a:pt x="1094714" y="1048326"/>
                  </a:lnTo>
                  <a:lnTo>
                    <a:pt x="1048004" y="1054608"/>
                  </a:lnTo>
                  <a:lnTo>
                    <a:pt x="175768" y="1054608"/>
                  </a:lnTo>
                  <a:lnTo>
                    <a:pt x="129040" y="1048326"/>
                  </a:lnTo>
                  <a:lnTo>
                    <a:pt x="87052" y="1030600"/>
                  </a:lnTo>
                  <a:lnTo>
                    <a:pt x="51479" y="1003109"/>
                  </a:lnTo>
                  <a:lnTo>
                    <a:pt x="23996" y="967533"/>
                  </a:lnTo>
                  <a:lnTo>
                    <a:pt x="6278" y="925550"/>
                  </a:lnTo>
                  <a:lnTo>
                    <a:pt x="0" y="878840"/>
                  </a:lnTo>
                  <a:lnTo>
                    <a:pt x="0" y="175768"/>
                  </a:lnTo>
                  <a:close/>
                </a:path>
              </a:pathLst>
            </a:custGeom>
            <a:ln w="25400">
              <a:solidFill>
                <a:srgbClr val="929292"/>
              </a:solidFill>
            </a:ln>
          </p:spPr>
          <p:txBody>
            <a:bodyPr wrap="square" lIns="0" tIns="0" rIns="0" bIns="0" rtlCol="0"/>
            <a:lstStyle/>
            <a:p>
              <a:endParaRPr/>
            </a:p>
          </p:txBody>
        </p:sp>
      </p:grpSp>
      <p:sp>
        <p:nvSpPr>
          <p:cNvPr id="9" name="object 9"/>
          <p:cNvSpPr txBox="1"/>
          <p:nvPr/>
        </p:nvSpPr>
        <p:spPr>
          <a:xfrm>
            <a:off x="1306194" y="2330322"/>
            <a:ext cx="724535" cy="574040"/>
          </a:xfrm>
          <a:prstGeom prst="rect">
            <a:avLst/>
          </a:prstGeom>
        </p:spPr>
        <p:txBody>
          <a:bodyPr vert="horz" wrap="square" lIns="0" tIns="12700" rIns="0" bIns="0" rtlCol="0">
            <a:spAutoFit/>
          </a:bodyPr>
          <a:lstStyle/>
          <a:p>
            <a:pPr marL="47625" marR="5080" indent="-35560">
              <a:lnSpc>
                <a:spcPct val="100000"/>
              </a:lnSpc>
              <a:spcBef>
                <a:spcPts val="100"/>
              </a:spcBef>
            </a:pPr>
            <a:r>
              <a:rPr sz="1800" u="sng" dirty="0">
                <a:uFill>
                  <a:solidFill>
                    <a:srgbClr val="000000"/>
                  </a:solidFill>
                </a:uFill>
                <a:latin typeface="Calibri"/>
                <a:cs typeface="Calibri"/>
              </a:rPr>
              <a:t>Dept</a:t>
            </a:r>
            <a:r>
              <a:rPr sz="1800" u="sng" spc="-25" dirty="0">
                <a:uFill>
                  <a:solidFill>
                    <a:srgbClr val="000000"/>
                  </a:solidFill>
                </a:uFill>
                <a:latin typeface="Calibri"/>
                <a:cs typeface="Calibri"/>
              </a:rPr>
              <a:t> A:</a:t>
            </a:r>
            <a:r>
              <a:rPr sz="1800" spc="-25" dirty="0">
                <a:latin typeface="Calibri"/>
                <a:cs typeface="Calibri"/>
              </a:rPr>
              <a:t> </a:t>
            </a:r>
            <a:r>
              <a:rPr sz="1800" spc="-10" dirty="0">
                <a:latin typeface="Calibri"/>
                <a:cs typeface="Calibri"/>
              </a:rPr>
              <a:t>Mixing</a:t>
            </a:r>
            <a:endParaRPr sz="1800">
              <a:latin typeface="Calibri"/>
              <a:cs typeface="Calibri"/>
            </a:endParaRPr>
          </a:p>
        </p:txBody>
      </p:sp>
      <p:grpSp>
        <p:nvGrpSpPr>
          <p:cNvPr id="10" name="object 10"/>
          <p:cNvGrpSpPr/>
          <p:nvPr/>
        </p:nvGrpSpPr>
        <p:grpSpPr>
          <a:xfrm>
            <a:off x="3499358" y="2110994"/>
            <a:ext cx="1249680" cy="1080135"/>
            <a:chOff x="3499358" y="2110994"/>
            <a:chExt cx="1249680" cy="1080135"/>
          </a:xfrm>
        </p:grpSpPr>
        <p:sp>
          <p:nvSpPr>
            <p:cNvPr id="11" name="object 11"/>
            <p:cNvSpPr/>
            <p:nvPr/>
          </p:nvSpPr>
          <p:spPr>
            <a:xfrm>
              <a:off x="3512058" y="2123694"/>
              <a:ext cx="1224280" cy="1054735"/>
            </a:xfrm>
            <a:custGeom>
              <a:avLst/>
              <a:gdLst/>
              <a:ahLst/>
              <a:cxnLst/>
              <a:rect l="l" t="t" r="r" b="b"/>
              <a:pathLst>
                <a:path w="1224279" h="1054735">
                  <a:moveTo>
                    <a:pt x="1048003" y="0"/>
                  </a:moveTo>
                  <a:lnTo>
                    <a:pt x="175767" y="0"/>
                  </a:lnTo>
                  <a:lnTo>
                    <a:pt x="129057" y="6281"/>
                  </a:lnTo>
                  <a:lnTo>
                    <a:pt x="87074" y="24007"/>
                  </a:lnTo>
                  <a:lnTo>
                    <a:pt x="51498" y="51498"/>
                  </a:lnTo>
                  <a:lnTo>
                    <a:pt x="24007" y="87074"/>
                  </a:lnTo>
                  <a:lnTo>
                    <a:pt x="6281" y="129057"/>
                  </a:lnTo>
                  <a:lnTo>
                    <a:pt x="0" y="175767"/>
                  </a:lnTo>
                  <a:lnTo>
                    <a:pt x="0" y="878839"/>
                  </a:lnTo>
                  <a:lnTo>
                    <a:pt x="6281" y="925550"/>
                  </a:lnTo>
                  <a:lnTo>
                    <a:pt x="24007" y="967533"/>
                  </a:lnTo>
                  <a:lnTo>
                    <a:pt x="51498" y="1003109"/>
                  </a:lnTo>
                  <a:lnTo>
                    <a:pt x="87074" y="1030600"/>
                  </a:lnTo>
                  <a:lnTo>
                    <a:pt x="129057" y="1048326"/>
                  </a:lnTo>
                  <a:lnTo>
                    <a:pt x="175767" y="1054607"/>
                  </a:lnTo>
                  <a:lnTo>
                    <a:pt x="1048003" y="1054607"/>
                  </a:lnTo>
                  <a:lnTo>
                    <a:pt x="1094714" y="1048326"/>
                  </a:lnTo>
                  <a:lnTo>
                    <a:pt x="1136697" y="1030600"/>
                  </a:lnTo>
                  <a:lnTo>
                    <a:pt x="1172273" y="1003109"/>
                  </a:lnTo>
                  <a:lnTo>
                    <a:pt x="1199764" y="967533"/>
                  </a:lnTo>
                  <a:lnTo>
                    <a:pt x="1217490" y="925550"/>
                  </a:lnTo>
                  <a:lnTo>
                    <a:pt x="1223771" y="878839"/>
                  </a:lnTo>
                  <a:lnTo>
                    <a:pt x="1223771" y="175767"/>
                  </a:lnTo>
                  <a:lnTo>
                    <a:pt x="1217490" y="129057"/>
                  </a:lnTo>
                  <a:lnTo>
                    <a:pt x="1199764" y="87074"/>
                  </a:lnTo>
                  <a:lnTo>
                    <a:pt x="1172273" y="51498"/>
                  </a:lnTo>
                  <a:lnTo>
                    <a:pt x="1136697" y="24007"/>
                  </a:lnTo>
                  <a:lnTo>
                    <a:pt x="1094714" y="6281"/>
                  </a:lnTo>
                  <a:lnTo>
                    <a:pt x="1048003" y="0"/>
                  </a:lnTo>
                  <a:close/>
                </a:path>
              </a:pathLst>
            </a:custGeom>
            <a:solidFill>
              <a:srgbClr val="FFFFFF"/>
            </a:solidFill>
          </p:spPr>
          <p:txBody>
            <a:bodyPr wrap="square" lIns="0" tIns="0" rIns="0" bIns="0" rtlCol="0"/>
            <a:lstStyle/>
            <a:p>
              <a:endParaRPr/>
            </a:p>
          </p:txBody>
        </p:sp>
        <p:sp>
          <p:nvSpPr>
            <p:cNvPr id="12" name="object 12"/>
            <p:cNvSpPr/>
            <p:nvPr/>
          </p:nvSpPr>
          <p:spPr>
            <a:xfrm>
              <a:off x="3512058" y="2123694"/>
              <a:ext cx="1224280" cy="1054735"/>
            </a:xfrm>
            <a:custGeom>
              <a:avLst/>
              <a:gdLst/>
              <a:ahLst/>
              <a:cxnLst/>
              <a:rect l="l" t="t" r="r" b="b"/>
              <a:pathLst>
                <a:path w="1224279" h="1054735">
                  <a:moveTo>
                    <a:pt x="0" y="175767"/>
                  </a:moveTo>
                  <a:lnTo>
                    <a:pt x="6281" y="129057"/>
                  </a:lnTo>
                  <a:lnTo>
                    <a:pt x="24007" y="87074"/>
                  </a:lnTo>
                  <a:lnTo>
                    <a:pt x="51498" y="51498"/>
                  </a:lnTo>
                  <a:lnTo>
                    <a:pt x="87074" y="24007"/>
                  </a:lnTo>
                  <a:lnTo>
                    <a:pt x="129057" y="6281"/>
                  </a:lnTo>
                  <a:lnTo>
                    <a:pt x="175767" y="0"/>
                  </a:lnTo>
                  <a:lnTo>
                    <a:pt x="1048003" y="0"/>
                  </a:lnTo>
                  <a:lnTo>
                    <a:pt x="1094714" y="6281"/>
                  </a:lnTo>
                  <a:lnTo>
                    <a:pt x="1136697" y="24007"/>
                  </a:lnTo>
                  <a:lnTo>
                    <a:pt x="1172273" y="51498"/>
                  </a:lnTo>
                  <a:lnTo>
                    <a:pt x="1199764" y="87074"/>
                  </a:lnTo>
                  <a:lnTo>
                    <a:pt x="1217490" y="129057"/>
                  </a:lnTo>
                  <a:lnTo>
                    <a:pt x="1223771" y="175767"/>
                  </a:lnTo>
                  <a:lnTo>
                    <a:pt x="1223771" y="878839"/>
                  </a:lnTo>
                  <a:lnTo>
                    <a:pt x="1217490" y="925550"/>
                  </a:lnTo>
                  <a:lnTo>
                    <a:pt x="1199764" y="967533"/>
                  </a:lnTo>
                  <a:lnTo>
                    <a:pt x="1172273" y="1003109"/>
                  </a:lnTo>
                  <a:lnTo>
                    <a:pt x="1136697" y="1030600"/>
                  </a:lnTo>
                  <a:lnTo>
                    <a:pt x="1094714" y="1048326"/>
                  </a:lnTo>
                  <a:lnTo>
                    <a:pt x="1048003" y="1054607"/>
                  </a:lnTo>
                  <a:lnTo>
                    <a:pt x="175767" y="1054607"/>
                  </a:lnTo>
                  <a:lnTo>
                    <a:pt x="129057" y="1048326"/>
                  </a:lnTo>
                  <a:lnTo>
                    <a:pt x="87074" y="1030600"/>
                  </a:lnTo>
                  <a:lnTo>
                    <a:pt x="51498" y="1003109"/>
                  </a:lnTo>
                  <a:lnTo>
                    <a:pt x="24007" y="967533"/>
                  </a:lnTo>
                  <a:lnTo>
                    <a:pt x="6281" y="925550"/>
                  </a:lnTo>
                  <a:lnTo>
                    <a:pt x="0" y="878839"/>
                  </a:lnTo>
                  <a:lnTo>
                    <a:pt x="0" y="175767"/>
                  </a:lnTo>
                  <a:close/>
                </a:path>
              </a:pathLst>
            </a:custGeom>
            <a:ln w="25400">
              <a:solidFill>
                <a:srgbClr val="929292"/>
              </a:solidFill>
            </a:ln>
          </p:spPr>
          <p:txBody>
            <a:bodyPr wrap="square" lIns="0" tIns="0" rIns="0" bIns="0" rtlCol="0"/>
            <a:lstStyle/>
            <a:p>
              <a:endParaRPr/>
            </a:p>
          </p:txBody>
        </p:sp>
      </p:grpSp>
      <p:sp>
        <p:nvSpPr>
          <p:cNvPr id="13" name="object 13"/>
          <p:cNvSpPr txBox="1"/>
          <p:nvPr/>
        </p:nvSpPr>
        <p:spPr>
          <a:xfrm>
            <a:off x="3747261" y="2348610"/>
            <a:ext cx="751840" cy="574040"/>
          </a:xfrm>
          <a:prstGeom prst="rect">
            <a:avLst/>
          </a:prstGeom>
        </p:spPr>
        <p:txBody>
          <a:bodyPr vert="horz" wrap="square" lIns="0" tIns="12700" rIns="0" bIns="0" rtlCol="0">
            <a:spAutoFit/>
          </a:bodyPr>
          <a:lstStyle/>
          <a:p>
            <a:pPr marL="12700" marR="5080" indent="17780">
              <a:lnSpc>
                <a:spcPct val="100000"/>
              </a:lnSpc>
              <a:spcBef>
                <a:spcPts val="100"/>
              </a:spcBef>
            </a:pPr>
            <a:r>
              <a:rPr sz="1800" u="sng" dirty="0">
                <a:uFill>
                  <a:solidFill>
                    <a:srgbClr val="000000"/>
                  </a:solidFill>
                </a:uFill>
                <a:latin typeface="Calibri"/>
                <a:cs typeface="Calibri"/>
              </a:rPr>
              <a:t>Dept</a:t>
            </a:r>
            <a:r>
              <a:rPr sz="1800" u="sng" spc="-30" dirty="0">
                <a:uFill>
                  <a:solidFill>
                    <a:srgbClr val="000000"/>
                  </a:solidFill>
                </a:uFill>
                <a:latin typeface="Calibri"/>
                <a:cs typeface="Calibri"/>
              </a:rPr>
              <a:t> </a:t>
            </a:r>
            <a:r>
              <a:rPr sz="1800" u="sng" spc="-25" dirty="0">
                <a:uFill>
                  <a:solidFill>
                    <a:srgbClr val="000000"/>
                  </a:solidFill>
                </a:uFill>
                <a:latin typeface="Calibri"/>
                <a:cs typeface="Calibri"/>
              </a:rPr>
              <a:t>B:</a:t>
            </a:r>
            <a:r>
              <a:rPr sz="1800" spc="-25" dirty="0">
                <a:latin typeface="Calibri"/>
                <a:cs typeface="Calibri"/>
              </a:rPr>
              <a:t> </a:t>
            </a:r>
            <a:r>
              <a:rPr sz="1800" spc="-10" dirty="0">
                <a:latin typeface="Calibri"/>
                <a:cs typeface="Calibri"/>
              </a:rPr>
              <a:t>Bottling</a:t>
            </a:r>
            <a:endParaRPr sz="1800">
              <a:latin typeface="Calibri"/>
              <a:cs typeface="Calibri"/>
            </a:endParaRPr>
          </a:p>
        </p:txBody>
      </p:sp>
      <p:sp>
        <p:nvSpPr>
          <p:cNvPr id="14" name="object 14"/>
          <p:cNvSpPr txBox="1"/>
          <p:nvPr/>
        </p:nvSpPr>
        <p:spPr>
          <a:xfrm>
            <a:off x="494537" y="3822953"/>
            <a:ext cx="5602605" cy="830580"/>
          </a:xfrm>
          <a:prstGeom prst="rect">
            <a:avLst/>
          </a:prstGeom>
          <a:ln w="25400">
            <a:solidFill>
              <a:srgbClr val="00B0F0"/>
            </a:solidFill>
          </a:ln>
        </p:spPr>
        <p:txBody>
          <a:bodyPr vert="horz" wrap="square" lIns="0" tIns="38100" rIns="0" bIns="0" rtlCol="0">
            <a:spAutoFit/>
          </a:bodyPr>
          <a:lstStyle/>
          <a:p>
            <a:pPr algn="ctr">
              <a:lnSpc>
                <a:spcPct val="100000"/>
              </a:lnSpc>
              <a:spcBef>
                <a:spcPts val="300"/>
              </a:spcBef>
            </a:pPr>
            <a:r>
              <a:rPr sz="2400" u="sng" spc="-35" dirty="0">
                <a:uFill>
                  <a:solidFill>
                    <a:srgbClr val="000000"/>
                  </a:solidFill>
                </a:uFill>
                <a:latin typeface="Arial MT"/>
                <a:cs typeface="Arial MT"/>
              </a:rPr>
              <a:t>Total</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Manufacturing</a:t>
            </a:r>
            <a:r>
              <a:rPr sz="2400" u="sng" spc="-70"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Dept</a:t>
            </a:r>
            <a:r>
              <a:rPr sz="2400" u="sng" spc="-70" dirty="0">
                <a:uFill>
                  <a:solidFill>
                    <a:srgbClr val="000000"/>
                  </a:solidFill>
                </a:uFill>
                <a:latin typeface="Arial MT"/>
                <a:cs typeface="Arial MT"/>
              </a:rPr>
              <a:t> </a:t>
            </a:r>
            <a:r>
              <a:rPr sz="2400" i="1" u="sng" spc="-50" dirty="0">
                <a:uFill>
                  <a:solidFill>
                    <a:srgbClr val="000000"/>
                  </a:solidFill>
                </a:uFill>
                <a:latin typeface="Arial"/>
                <a:cs typeface="Arial"/>
              </a:rPr>
              <a:t>X</a:t>
            </a:r>
            <a:endParaRPr sz="2400">
              <a:latin typeface="Arial"/>
              <a:cs typeface="Arial"/>
            </a:endParaRPr>
          </a:p>
          <a:p>
            <a:pPr algn="ctr">
              <a:lnSpc>
                <a:spcPct val="100000"/>
              </a:lnSpc>
            </a:pPr>
            <a:r>
              <a:rPr sz="2400" spc="-40" dirty="0">
                <a:latin typeface="Arial MT"/>
                <a:cs typeface="Arial MT"/>
              </a:rPr>
              <a:t>Total</a:t>
            </a:r>
            <a:r>
              <a:rPr sz="2400" spc="-85" dirty="0">
                <a:latin typeface="Arial MT"/>
                <a:cs typeface="Arial MT"/>
              </a:rPr>
              <a:t> </a:t>
            </a:r>
            <a:r>
              <a:rPr sz="2400" dirty="0">
                <a:latin typeface="Arial MT"/>
                <a:cs typeface="Arial MT"/>
              </a:rPr>
              <a:t>Units</a:t>
            </a:r>
            <a:r>
              <a:rPr sz="2400" spc="-85" dirty="0">
                <a:latin typeface="Arial MT"/>
                <a:cs typeface="Arial MT"/>
              </a:rPr>
              <a:t> </a:t>
            </a:r>
            <a:r>
              <a:rPr sz="2400" spc="-10" dirty="0">
                <a:latin typeface="Arial MT"/>
                <a:cs typeface="Arial MT"/>
              </a:rPr>
              <a:t>Produced</a:t>
            </a:r>
            <a:endParaRPr sz="2400">
              <a:latin typeface="Arial MT"/>
              <a:cs typeface="Arial MT"/>
            </a:endParaRPr>
          </a:p>
        </p:txBody>
      </p:sp>
      <p:pic>
        <p:nvPicPr>
          <p:cNvPr id="15" name="object 15"/>
          <p:cNvPicPr/>
          <p:nvPr/>
        </p:nvPicPr>
        <p:blipFill>
          <a:blip r:embed="rId3" cstate="print"/>
          <a:stretch>
            <a:fillRect/>
          </a:stretch>
        </p:blipFill>
        <p:spPr>
          <a:xfrm>
            <a:off x="6568930" y="2647494"/>
            <a:ext cx="5412938" cy="1942226"/>
          </a:xfrm>
          <a:prstGeom prst="rect">
            <a:avLst/>
          </a:prstGeom>
        </p:spPr>
      </p:pic>
      <p:sp>
        <p:nvSpPr>
          <p:cNvPr id="16" name="object 16"/>
          <p:cNvSpPr txBox="1"/>
          <p:nvPr/>
        </p:nvSpPr>
        <p:spPr>
          <a:xfrm>
            <a:off x="6698360" y="4691633"/>
            <a:ext cx="4181475" cy="757555"/>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5600" algn="l"/>
              </a:tabLst>
            </a:pPr>
            <a:r>
              <a:rPr sz="2400" dirty="0">
                <a:latin typeface="Arial MT"/>
                <a:cs typeface="Arial MT"/>
              </a:rPr>
              <a:t>Each</a:t>
            </a:r>
            <a:r>
              <a:rPr sz="2400" spc="-65" dirty="0">
                <a:latin typeface="Arial MT"/>
                <a:cs typeface="Arial MT"/>
              </a:rPr>
              <a:t> </a:t>
            </a:r>
            <a:r>
              <a:rPr sz="2400" dirty="0">
                <a:latin typeface="Arial MT"/>
                <a:cs typeface="Arial MT"/>
              </a:rPr>
              <a:t>department</a:t>
            </a:r>
            <a:r>
              <a:rPr sz="2400" spc="-60" dirty="0">
                <a:latin typeface="Arial MT"/>
                <a:cs typeface="Arial MT"/>
              </a:rPr>
              <a:t> </a:t>
            </a:r>
            <a:r>
              <a:rPr sz="2400" dirty="0">
                <a:latin typeface="Arial MT"/>
                <a:cs typeface="Arial MT"/>
              </a:rPr>
              <a:t>has</a:t>
            </a:r>
            <a:r>
              <a:rPr sz="2400" spc="-65" dirty="0">
                <a:latin typeface="Arial MT"/>
                <a:cs typeface="Arial MT"/>
              </a:rPr>
              <a:t> </a:t>
            </a:r>
            <a:r>
              <a:rPr sz="2400" dirty="0">
                <a:latin typeface="Arial MT"/>
                <a:cs typeface="Arial MT"/>
              </a:rPr>
              <a:t>a</a:t>
            </a:r>
            <a:r>
              <a:rPr sz="2400" spc="-60" dirty="0">
                <a:latin typeface="Arial MT"/>
                <a:cs typeface="Arial MT"/>
              </a:rPr>
              <a:t> </a:t>
            </a:r>
            <a:r>
              <a:rPr sz="2400" spc="-25" dirty="0">
                <a:latin typeface="Arial MT"/>
                <a:cs typeface="Arial MT"/>
              </a:rPr>
              <a:t>WIP </a:t>
            </a:r>
            <a:r>
              <a:rPr sz="2400" spc="-10" dirty="0">
                <a:latin typeface="Arial MT"/>
                <a:cs typeface="Arial MT"/>
              </a:rPr>
              <a:t>account</a:t>
            </a:r>
            <a:endParaRPr sz="240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11</a:t>
            </a:fld>
            <a:endParaRPr spc="-25" dirty="0"/>
          </a:p>
        </p:txBody>
      </p:sp>
      <p:sp>
        <p:nvSpPr>
          <p:cNvPr id="30" name="Subtitle 29">
            <a:extLst>
              <a:ext uri="{FF2B5EF4-FFF2-40B4-BE49-F238E27FC236}">
                <a16:creationId xmlns:a16="http://schemas.microsoft.com/office/drawing/2014/main" id="{D6510D98-B1F6-8CEF-06F0-384A249F3193}"/>
              </a:ext>
            </a:extLst>
          </p:cNvPr>
          <p:cNvSpPr>
            <a:spLocks noGrp="1"/>
          </p:cNvSpPr>
          <p:nvPr>
            <p:ph type="subTitle" idx="1"/>
          </p:nvPr>
        </p:nvSpPr>
        <p:spPr/>
        <p:txBody>
          <a:bodyPr/>
          <a:lstStyle/>
          <a:p>
            <a:r>
              <a:rPr lang="en-CA" dirty="0"/>
              <a:t>Process Costing Cost Flows</a:t>
            </a:r>
          </a:p>
        </p:txBody>
      </p:sp>
      <p:pic>
        <p:nvPicPr>
          <p:cNvPr id="3" name="object 3"/>
          <p:cNvPicPr/>
          <p:nvPr/>
        </p:nvPicPr>
        <p:blipFill>
          <a:blip r:embed="rId2" cstate="print"/>
          <a:stretch>
            <a:fillRect/>
          </a:stretch>
        </p:blipFill>
        <p:spPr>
          <a:xfrm>
            <a:off x="8551447" y="1967564"/>
            <a:ext cx="494732" cy="763390"/>
          </a:xfrm>
          <a:prstGeom prst="rect">
            <a:avLst/>
          </a:prstGeom>
        </p:spPr>
      </p:pic>
      <p:grpSp>
        <p:nvGrpSpPr>
          <p:cNvPr id="4" name="object 4"/>
          <p:cNvGrpSpPr/>
          <p:nvPr/>
        </p:nvGrpSpPr>
        <p:grpSpPr>
          <a:xfrm>
            <a:off x="2954845" y="1833626"/>
            <a:ext cx="5337810" cy="1078865"/>
            <a:chOff x="2954845" y="1833626"/>
            <a:chExt cx="5337810" cy="1078865"/>
          </a:xfrm>
        </p:grpSpPr>
        <p:sp>
          <p:nvSpPr>
            <p:cNvPr id="5" name="object 5"/>
            <p:cNvSpPr/>
            <p:nvPr/>
          </p:nvSpPr>
          <p:spPr>
            <a:xfrm>
              <a:off x="2959607" y="2308860"/>
              <a:ext cx="5328285" cy="216535"/>
            </a:xfrm>
            <a:custGeom>
              <a:avLst/>
              <a:gdLst/>
              <a:ahLst/>
              <a:cxnLst/>
              <a:rect l="l" t="t" r="r" b="b"/>
              <a:pathLst>
                <a:path w="5328284" h="216535">
                  <a:moveTo>
                    <a:pt x="5219700" y="0"/>
                  </a:moveTo>
                  <a:lnTo>
                    <a:pt x="5219700" y="54101"/>
                  </a:lnTo>
                  <a:lnTo>
                    <a:pt x="0" y="54101"/>
                  </a:lnTo>
                  <a:lnTo>
                    <a:pt x="0" y="162305"/>
                  </a:lnTo>
                  <a:lnTo>
                    <a:pt x="5219700" y="162305"/>
                  </a:lnTo>
                  <a:lnTo>
                    <a:pt x="5219700" y="216407"/>
                  </a:lnTo>
                  <a:lnTo>
                    <a:pt x="5327904" y="108203"/>
                  </a:lnTo>
                  <a:lnTo>
                    <a:pt x="5219700" y="0"/>
                  </a:lnTo>
                  <a:close/>
                </a:path>
              </a:pathLst>
            </a:custGeom>
            <a:solidFill>
              <a:srgbClr val="929292"/>
            </a:solidFill>
          </p:spPr>
          <p:txBody>
            <a:bodyPr wrap="square" lIns="0" tIns="0" rIns="0" bIns="0" rtlCol="0"/>
            <a:lstStyle/>
            <a:p>
              <a:endParaRPr/>
            </a:p>
          </p:txBody>
        </p:sp>
        <p:sp>
          <p:nvSpPr>
            <p:cNvPr id="6" name="object 6"/>
            <p:cNvSpPr/>
            <p:nvPr/>
          </p:nvSpPr>
          <p:spPr>
            <a:xfrm>
              <a:off x="2959607" y="2308860"/>
              <a:ext cx="5328285" cy="216535"/>
            </a:xfrm>
            <a:custGeom>
              <a:avLst/>
              <a:gdLst/>
              <a:ahLst/>
              <a:cxnLst/>
              <a:rect l="l" t="t" r="r" b="b"/>
              <a:pathLst>
                <a:path w="5328284" h="216535">
                  <a:moveTo>
                    <a:pt x="0" y="54101"/>
                  </a:moveTo>
                  <a:lnTo>
                    <a:pt x="5219700" y="54101"/>
                  </a:lnTo>
                  <a:lnTo>
                    <a:pt x="5219700" y="0"/>
                  </a:lnTo>
                  <a:lnTo>
                    <a:pt x="5327904" y="108203"/>
                  </a:lnTo>
                  <a:lnTo>
                    <a:pt x="5219700" y="216407"/>
                  </a:lnTo>
                  <a:lnTo>
                    <a:pt x="5219700" y="162305"/>
                  </a:lnTo>
                  <a:lnTo>
                    <a:pt x="0" y="162305"/>
                  </a:lnTo>
                  <a:lnTo>
                    <a:pt x="0" y="54101"/>
                  </a:lnTo>
                  <a:close/>
                </a:path>
              </a:pathLst>
            </a:custGeom>
            <a:ln w="9525">
              <a:solidFill>
                <a:srgbClr val="929292"/>
              </a:solidFill>
            </a:ln>
          </p:spPr>
          <p:txBody>
            <a:bodyPr wrap="square" lIns="0" tIns="0" rIns="0" bIns="0" rtlCol="0"/>
            <a:lstStyle/>
            <a:p>
              <a:endParaRPr/>
            </a:p>
          </p:txBody>
        </p:sp>
        <p:sp>
          <p:nvSpPr>
            <p:cNvPr id="7" name="object 7"/>
            <p:cNvSpPr/>
            <p:nvPr/>
          </p:nvSpPr>
          <p:spPr>
            <a:xfrm>
              <a:off x="3824477" y="1846326"/>
              <a:ext cx="1224280" cy="1053465"/>
            </a:xfrm>
            <a:custGeom>
              <a:avLst/>
              <a:gdLst/>
              <a:ahLst/>
              <a:cxnLst/>
              <a:rect l="l" t="t" r="r" b="b"/>
              <a:pathLst>
                <a:path w="1224279" h="1053464">
                  <a:moveTo>
                    <a:pt x="1048258" y="0"/>
                  </a:moveTo>
                  <a:lnTo>
                    <a:pt x="175513" y="0"/>
                  </a:lnTo>
                  <a:lnTo>
                    <a:pt x="128866" y="6271"/>
                  </a:lnTo>
                  <a:lnTo>
                    <a:pt x="86943" y="23970"/>
                  </a:lnTo>
                  <a:lnTo>
                    <a:pt x="51419" y="51419"/>
                  </a:lnTo>
                  <a:lnTo>
                    <a:pt x="23970" y="86943"/>
                  </a:lnTo>
                  <a:lnTo>
                    <a:pt x="6271" y="128866"/>
                  </a:lnTo>
                  <a:lnTo>
                    <a:pt x="0" y="175513"/>
                  </a:lnTo>
                  <a:lnTo>
                    <a:pt x="0" y="877570"/>
                  </a:lnTo>
                  <a:lnTo>
                    <a:pt x="6271" y="924217"/>
                  </a:lnTo>
                  <a:lnTo>
                    <a:pt x="23970" y="966140"/>
                  </a:lnTo>
                  <a:lnTo>
                    <a:pt x="51419" y="1001664"/>
                  </a:lnTo>
                  <a:lnTo>
                    <a:pt x="86943" y="1029113"/>
                  </a:lnTo>
                  <a:lnTo>
                    <a:pt x="128866" y="1046812"/>
                  </a:lnTo>
                  <a:lnTo>
                    <a:pt x="175513" y="1053084"/>
                  </a:lnTo>
                  <a:lnTo>
                    <a:pt x="1048258" y="1053084"/>
                  </a:lnTo>
                  <a:lnTo>
                    <a:pt x="1094905" y="1046812"/>
                  </a:lnTo>
                  <a:lnTo>
                    <a:pt x="1136828" y="1029113"/>
                  </a:lnTo>
                  <a:lnTo>
                    <a:pt x="1172352" y="1001664"/>
                  </a:lnTo>
                  <a:lnTo>
                    <a:pt x="1199801" y="966140"/>
                  </a:lnTo>
                  <a:lnTo>
                    <a:pt x="1217500" y="924217"/>
                  </a:lnTo>
                  <a:lnTo>
                    <a:pt x="1223772" y="877570"/>
                  </a:lnTo>
                  <a:lnTo>
                    <a:pt x="1223772" y="175513"/>
                  </a:lnTo>
                  <a:lnTo>
                    <a:pt x="1217500" y="128866"/>
                  </a:lnTo>
                  <a:lnTo>
                    <a:pt x="1199801" y="86943"/>
                  </a:lnTo>
                  <a:lnTo>
                    <a:pt x="1172352" y="51419"/>
                  </a:lnTo>
                  <a:lnTo>
                    <a:pt x="1136828" y="23970"/>
                  </a:lnTo>
                  <a:lnTo>
                    <a:pt x="1094905" y="6271"/>
                  </a:lnTo>
                  <a:lnTo>
                    <a:pt x="1048258" y="0"/>
                  </a:lnTo>
                  <a:close/>
                </a:path>
              </a:pathLst>
            </a:custGeom>
            <a:solidFill>
              <a:srgbClr val="FFFFFF"/>
            </a:solidFill>
          </p:spPr>
          <p:txBody>
            <a:bodyPr wrap="square" lIns="0" tIns="0" rIns="0" bIns="0" rtlCol="0"/>
            <a:lstStyle/>
            <a:p>
              <a:endParaRPr/>
            </a:p>
          </p:txBody>
        </p:sp>
        <p:sp>
          <p:nvSpPr>
            <p:cNvPr id="8" name="object 8"/>
            <p:cNvSpPr/>
            <p:nvPr/>
          </p:nvSpPr>
          <p:spPr>
            <a:xfrm>
              <a:off x="3824477" y="1846326"/>
              <a:ext cx="1224280" cy="1053465"/>
            </a:xfrm>
            <a:custGeom>
              <a:avLst/>
              <a:gdLst/>
              <a:ahLst/>
              <a:cxnLst/>
              <a:rect l="l" t="t" r="r" b="b"/>
              <a:pathLst>
                <a:path w="1224279" h="1053464">
                  <a:moveTo>
                    <a:pt x="0" y="175513"/>
                  </a:moveTo>
                  <a:lnTo>
                    <a:pt x="6271" y="128866"/>
                  </a:lnTo>
                  <a:lnTo>
                    <a:pt x="23970" y="86943"/>
                  </a:lnTo>
                  <a:lnTo>
                    <a:pt x="51419" y="51419"/>
                  </a:lnTo>
                  <a:lnTo>
                    <a:pt x="86943" y="23970"/>
                  </a:lnTo>
                  <a:lnTo>
                    <a:pt x="128866" y="6271"/>
                  </a:lnTo>
                  <a:lnTo>
                    <a:pt x="175513" y="0"/>
                  </a:lnTo>
                  <a:lnTo>
                    <a:pt x="1048258" y="0"/>
                  </a:lnTo>
                  <a:lnTo>
                    <a:pt x="1094905" y="6271"/>
                  </a:lnTo>
                  <a:lnTo>
                    <a:pt x="1136828" y="23970"/>
                  </a:lnTo>
                  <a:lnTo>
                    <a:pt x="1172352" y="51419"/>
                  </a:lnTo>
                  <a:lnTo>
                    <a:pt x="1199801" y="86943"/>
                  </a:lnTo>
                  <a:lnTo>
                    <a:pt x="1217500" y="128866"/>
                  </a:lnTo>
                  <a:lnTo>
                    <a:pt x="1223772" y="175513"/>
                  </a:lnTo>
                  <a:lnTo>
                    <a:pt x="1223772" y="877570"/>
                  </a:lnTo>
                  <a:lnTo>
                    <a:pt x="1217500" y="924217"/>
                  </a:lnTo>
                  <a:lnTo>
                    <a:pt x="1199801" y="966140"/>
                  </a:lnTo>
                  <a:lnTo>
                    <a:pt x="1172352" y="1001664"/>
                  </a:lnTo>
                  <a:lnTo>
                    <a:pt x="1136828" y="1029113"/>
                  </a:lnTo>
                  <a:lnTo>
                    <a:pt x="1094905" y="1046812"/>
                  </a:lnTo>
                  <a:lnTo>
                    <a:pt x="1048258" y="1053084"/>
                  </a:lnTo>
                  <a:lnTo>
                    <a:pt x="175513" y="1053084"/>
                  </a:lnTo>
                  <a:lnTo>
                    <a:pt x="128866" y="1046812"/>
                  </a:lnTo>
                  <a:lnTo>
                    <a:pt x="86943" y="1029113"/>
                  </a:lnTo>
                  <a:lnTo>
                    <a:pt x="51419" y="1001664"/>
                  </a:lnTo>
                  <a:lnTo>
                    <a:pt x="23970" y="966140"/>
                  </a:lnTo>
                  <a:lnTo>
                    <a:pt x="6271" y="924217"/>
                  </a:lnTo>
                  <a:lnTo>
                    <a:pt x="0" y="877570"/>
                  </a:lnTo>
                  <a:lnTo>
                    <a:pt x="0" y="175513"/>
                  </a:lnTo>
                  <a:close/>
                </a:path>
              </a:pathLst>
            </a:custGeom>
            <a:ln w="25400">
              <a:solidFill>
                <a:srgbClr val="929292"/>
              </a:solidFill>
            </a:ln>
          </p:spPr>
          <p:txBody>
            <a:bodyPr wrap="square" lIns="0" tIns="0" rIns="0" bIns="0" rtlCol="0"/>
            <a:lstStyle/>
            <a:p>
              <a:endParaRPr/>
            </a:p>
          </p:txBody>
        </p:sp>
      </p:grpSp>
      <p:sp>
        <p:nvSpPr>
          <p:cNvPr id="9" name="object 9"/>
          <p:cNvSpPr txBox="1"/>
          <p:nvPr/>
        </p:nvSpPr>
        <p:spPr>
          <a:xfrm>
            <a:off x="4074414" y="2069719"/>
            <a:ext cx="724535" cy="574040"/>
          </a:xfrm>
          <a:prstGeom prst="rect">
            <a:avLst/>
          </a:prstGeom>
        </p:spPr>
        <p:txBody>
          <a:bodyPr vert="horz" wrap="square" lIns="0" tIns="12700" rIns="0" bIns="0" rtlCol="0">
            <a:spAutoFit/>
          </a:bodyPr>
          <a:lstStyle/>
          <a:p>
            <a:pPr marL="47625" marR="5080" indent="-35560">
              <a:lnSpc>
                <a:spcPct val="100000"/>
              </a:lnSpc>
              <a:spcBef>
                <a:spcPts val="100"/>
              </a:spcBef>
            </a:pPr>
            <a:r>
              <a:rPr sz="1800" u="sng" dirty="0">
                <a:uFill>
                  <a:solidFill>
                    <a:srgbClr val="000000"/>
                  </a:solidFill>
                </a:uFill>
                <a:latin typeface="Calibri"/>
                <a:cs typeface="Calibri"/>
              </a:rPr>
              <a:t>Dept</a:t>
            </a:r>
            <a:r>
              <a:rPr sz="1800" u="sng" spc="-25" dirty="0">
                <a:uFill>
                  <a:solidFill>
                    <a:srgbClr val="000000"/>
                  </a:solidFill>
                </a:uFill>
                <a:latin typeface="Calibri"/>
                <a:cs typeface="Calibri"/>
              </a:rPr>
              <a:t> A:</a:t>
            </a:r>
            <a:r>
              <a:rPr sz="1800" spc="-25" dirty="0">
                <a:latin typeface="Calibri"/>
                <a:cs typeface="Calibri"/>
              </a:rPr>
              <a:t> </a:t>
            </a:r>
            <a:r>
              <a:rPr sz="1800" spc="-10" dirty="0">
                <a:latin typeface="Calibri"/>
                <a:cs typeface="Calibri"/>
              </a:rPr>
              <a:t>Mixing</a:t>
            </a:r>
            <a:endParaRPr sz="1800">
              <a:latin typeface="Calibri"/>
              <a:cs typeface="Calibri"/>
            </a:endParaRPr>
          </a:p>
        </p:txBody>
      </p:sp>
      <p:grpSp>
        <p:nvGrpSpPr>
          <p:cNvPr id="10" name="object 10"/>
          <p:cNvGrpSpPr/>
          <p:nvPr/>
        </p:nvGrpSpPr>
        <p:grpSpPr>
          <a:xfrm>
            <a:off x="6266941" y="1850389"/>
            <a:ext cx="1249680" cy="1080135"/>
            <a:chOff x="6266941" y="1850389"/>
            <a:chExt cx="1249680" cy="1080135"/>
          </a:xfrm>
        </p:grpSpPr>
        <p:sp>
          <p:nvSpPr>
            <p:cNvPr id="11" name="object 11"/>
            <p:cNvSpPr/>
            <p:nvPr/>
          </p:nvSpPr>
          <p:spPr>
            <a:xfrm>
              <a:off x="6279641" y="1863089"/>
              <a:ext cx="1224280" cy="1054735"/>
            </a:xfrm>
            <a:custGeom>
              <a:avLst/>
              <a:gdLst/>
              <a:ahLst/>
              <a:cxnLst/>
              <a:rect l="l" t="t" r="r" b="b"/>
              <a:pathLst>
                <a:path w="1224279" h="1054735">
                  <a:moveTo>
                    <a:pt x="1048004" y="0"/>
                  </a:moveTo>
                  <a:lnTo>
                    <a:pt x="175768" y="0"/>
                  </a:lnTo>
                  <a:lnTo>
                    <a:pt x="129057" y="6281"/>
                  </a:lnTo>
                  <a:lnTo>
                    <a:pt x="87074" y="24007"/>
                  </a:lnTo>
                  <a:lnTo>
                    <a:pt x="51498" y="51498"/>
                  </a:lnTo>
                  <a:lnTo>
                    <a:pt x="24007" y="87074"/>
                  </a:lnTo>
                  <a:lnTo>
                    <a:pt x="6281" y="129057"/>
                  </a:lnTo>
                  <a:lnTo>
                    <a:pt x="0" y="175768"/>
                  </a:lnTo>
                  <a:lnTo>
                    <a:pt x="0" y="878839"/>
                  </a:lnTo>
                  <a:lnTo>
                    <a:pt x="6281" y="925550"/>
                  </a:lnTo>
                  <a:lnTo>
                    <a:pt x="24007" y="967533"/>
                  </a:lnTo>
                  <a:lnTo>
                    <a:pt x="51498" y="1003109"/>
                  </a:lnTo>
                  <a:lnTo>
                    <a:pt x="87074" y="1030600"/>
                  </a:lnTo>
                  <a:lnTo>
                    <a:pt x="129057" y="1048326"/>
                  </a:lnTo>
                  <a:lnTo>
                    <a:pt x="175768" y="1054608"/>
                  </a:lnTo>
                  <a:lnTo>
                    <a:pt x="1048004" y="1054608"/>
                  </a:lnTo>
                  <a:lnTo>
                    <a:pt x="1094714" y="1048326"/>
                  </a:lnTo>
                  <a:lnTo>
                    <a:pt x="1136697" y="1030600"/>
                  </a:lnTo>
                  <a:lnTo>
                    <a:pt x="1172273" y="1003109"/>
                  </a:lnTo>
                  <a:lnTo>
                    <a:pt x="1199764" y="967533"/>
                  </a:lnTo>
                  <a:lnTo>
                    <a:pt x="1217490" y="925550"/>
                  </a:lnTo>
                  <a:lnTo>
                    <a:pt x="1223772" y="878839"/>
                  </a:lnTo>
                  <a:lnTo>
                    <a:pt x="1223772" y="175768"/>
                  </a:lnTo>
                  <a:lnTo>
                    <a:pt x="1217490" y="129057"/>
                  </a:lnTo>
                  <a:lnTo>
                    <a:pt x="1199764" y="87074"/>
                  </a:lnTo>
                  <a:lnTo>
                    <a:pt x="1172273" y="51498"/>
                  </a:lnTo>
                  <a:lnTo>
                    <a:pt x="1136697" y="24007"/>
                  </a:lnTo>
                  <a:lnTo>
                    <a:pt x="1094714" y="6281"/>
                  </a:lnTo>
                  <a:lnTo>
                    <a:pt x="1048004" y="0"/>
                  </a:lnTo>
                  <a:close/>
                </a:path>
              </a:pathLst>
            </a:custGeom>
            <a:solidFill>
              <a:srgbClr val="FFFFFF"/>
            </a:solidFill>
          </p:spPr>
          <p:txBody>
            <a:bodyPr wrap="square" lIns="0" tIns="0" rIns="0" bIns="0" rtlCol="0"/>
            <a:lstStyle/>
            <a:p>
              <a:endParaRPr/>
            </a:p>
          </p:txBody>
        </p:sp>
        <p:sp>
          <p:nvSpPr>
            <p:cNvPr id="12" name="object 12"/>
            <p:cNvSpPr/>
            <p:nvPr/>
          </p:nvSpPr>
          <p:spPr>
            <a:xfrm>
              <a:off x="6279641" y="1863089"/>
              <a:ext cx="1224280" cy="1054735"/>
            </a:xfrm>
            <a:custGeom>
              <a:avLst/>
              <a:gdLst/>
              <a:ahLst/>
              <a:cxnLst/>
              <a:rect l="l" t="t" r="r" b="b"/>
              <a:pathLst>
                <a:path w="1224279" h="1054735">
                  <a:moveTo>
                    <a:pt x="0" y="175768"/>
                  </a:moveTo>
                  <a:lnTo>
                    <a:pt x="6281" y="129057"/>
                  </a:lnTo>
                  <a:lnTo>
                    <a:pt x="24007" y="87074"/>
                  </a:lnTo>
                  <a:lnTo>
                    <a:pt x="51498" y="51498"/>
                  </a:lnTo>
                  <a:lnTo>
                    <a:pt x="87074" y="24007"/>
                  </a:lnTo>
                  <a:lnTo>
                    <a:pt x="129057" y="6281"/>
                  </a:lnTo>
                  <a:lnTo>
                    <a:pt x="175768" y="0"/>
                  </a:lnTo>
                  <a:lnTo>
                    <a:pt x="1048004" y="0"/>
                  </a:lnTo>
                  <a:lnTo>
                    <a:pt x="1094714" y="6281"/>
                  </a:lnTo>
                  <a:lnTo>
                    <a:pt x="1136697" y="24007"/>
                  </a:lnTo>
                  <a:lnTo>
                    <a:pt x="1172273" y="51498"/>
                  </a:lnTo>
                  <a:lnTo>
                    <a:pt x="1199764" y="87074"/>
                  </a:lnTo>
                  <a:lnTo>
                    <a:pt x="1217490" y="129057"/>
                  </a:lnTo>
                  <a:lnTo>
                    <a:pt x="1223772" y="175768"/>
                  </a:lnTo>
                  <a:lnTo>
                    <a:pt x="1223772" y="878839"/>
                  </a:lnTo>
                  <a:lnTo>
                    <a:pt x="1217490" y="925550"/>
                  </a:lnTo>
                  <a:lnTo>
                    <a:pt x="1199764" y="967533"/>
                  </a:lnTo>
                  <a:lnTo>
                    <a:pt x="1172273" y="1003109"/>
                  </a:lnTo>
                  <a:lnTo>
                    <a:pt x="1136697" y="1030600"/>
                  </a:lnTo>
                  <a:lnTo>
                    <a:pt x="1094714" y="1048326"/>
                  </a:lnTo>
                  <a:lnTo>
                    <a:pt x="1048004" y="1054608"/>
                  </a:lnTo>
                  <a:lnTo>
                    <a:pt x="175768" y="1054608"/>
                  </a:lnTo>
                  <a:lnTo>
                    <a:pt x="129057" y="1048326"/>
                  </a:lnTo>
                  <a:lnTo>
                    <a:pt x="87074" y="1030600"/>
                  </a:lnTo>
                  <a:lnTo>
                    <a:pt x="51498" y="1003109"/>
                  </a:lnTo>
                  <a:lnTo>
                    <a:pt x="24007" y="967533"/>
                  </a:lnTo>
                  <a:lnTo>
                    <a:pt x="6281" y="925550"/>
                  </a:lnTo>
                  <a:lnTo>
                    <a:pt x="0" y="878839"/>
                  </a:lnTo>
                  <a:lnTo>
                    <a:pt x="0" y="175768"/>
                  </a:lnTo>
                  <a:close/>
                </a:path>
              </a:pathLst>
            </a:custGeom>
            <a:ln w="25400">
              <a:solidFill>
                <a:srgbClr val="929292"/>
              </a:solidFill>
            </a:ln>
          </p:spPr>
          <p:txBody>
            <a:bodyPr wrap="square" lIns="0" tIns="0" rIns="0" bIns="0" rtlCol="0"/>
            <a:lstStyle/>
            <a:p>
              <a:endParaRPr/>
            </a:p>
          </p:txBody>
        </p:sp>
      </p:grpSp>
      <p:sp>
        <p:nvSpPr>
          <p:cNvPr id="13" name="object 13"/>
          <p:cNvSpPr txBox="1"/>
          <p:nvPr/>
        </p:nvSpPr>
        <p:spPr>
          <a:xfrm>
            <a:off x="6515481" y="2088007"/>
            <a:ext cx="751840" cy="574040"/>
          </a:xfrm>
          <a:prstGeom prst="rect">
            <a:avLst/>
          </a:prstGeom>
        </p:spPr>
        <p:txBody>
          <a:bodyPr vert="horz" wrap="square" lIns="0" tIns="12700" rIns="0" bIns="0" rtlCol="0">
            <a:spAutoFit/>
          </a:bodyPr>
          <a:lstStyle/>
          <a:p>
            <a:pPr marL="12700" marR="5080" indent="17780">
              <a:lnSpc>
                <a:spcPct val="100000"/>
              </a:lnSpc>
              <a:spcBef>
                <a:spcPts val="100"/>
              </a:spcBef>
            </a:pPr>
            <a:r>
              <a:rPr sz="1800" u="sng" dirty="0">
                <a:uFill>
                  <a:solidFill>
                    <a:srgbClr val="000000"/>
                  </a:solidFill>
                </a:uFill>
                <a:latin typeface="Calibri"/>
                <a:cs typeface="Calibri"/>
              </a:rPr>
              <a:t>Dept</a:t>
            </a:r>
            <a:r>
              <a:rPr sz="1800" u="sng" spc="-30" dirty="0">
                <a:uFill>
                  <a:solidFill>
                    <a:srgbClr val="000000"/>
                  </a:solidFill>
                </a:uFill>
                <a:latin typeface="Calibri"/>
                <a:cs typeface="Calibri"/>
              </a:rPr>
              <a:t> </a:t>
            </a:r>
            <a:r>
              <a:rPr sz="1800" u="sng" spc="-25" dirty="0">
                <a:uFill>
                  <a:solidFill>
                    <a:srgbClr val="000000"/>
                  </a:solidFill>
                </a:uFill>
                <a:latin typeface="Calibri"/>
                <a:cs typeface="Calibri"/>
              </a:rPr>
              <a:t>B:</a:t>
            </a:r>
            <a:r>
              <a:rPr sz="1800" spc="-25" dirty="0">
                <a:latin typeface="Calibri"/>
                <a:cs typeface="Calibri"/>
              </a:rPr>
              <a:t> </a:t>
            </a:r>
            <a:r>
              <a:rPr sz="1800" spc="-10" dirty="0">
                <a:latin typeface="Calibri"/>
                <a:cs typeface="Calibri"/>
              </a:rPr>
              <a:t>Bottling</a:t>
            </a:r>
            <a:endParaRPr sz="1800">
              <a:latin typeface="Calibri"/>
              <a:cs typeface="Calibri"/>
            </a:endParaRPr>
          </a:p>
        </p:txBody>
      </p:sp>
      <p:sp>
        <p:nvSpPr>
          <p:cNvPr id="14" name="object 14"/>
          <p:cNvSpPr/>
          <p:nvPr/>
        </p:nvSpPr>
        <p:spPr>
          <a:xfrm>
            <a:off x="119335" y="3735832"/>
            <a:ext cx="2790190" cy="1377950"/>
          </a:xfrm>
          <a:custGeom>
            <a:avLst/>
            <a:gdLst/>
            <a:ahLst/>
            <a:cxnLst/>
            <a:rect l="l" t="t" r="r" b="b"/>
            <a:pathLst>
              <a:path w="2790190" h="1377950">
                <a:moveTo>
                  <a:pt x="1394885" y="0"/>
                </a:moveTo>
                <a:lnTo>
                  <a:pt x="1394885" y="1377950"/>
                </a:lnTo>
              </a:path>
              <a:path w="2790190" h="1377950">
                <a:moveTo>
                  <a:pt x="0" y="6350"/>
                </a:moveTo>
                <a:lnTo>
                  <a:pt x="2789853" y="6350"/>
                </a:lnTo>
              </a:path>
              <a:path w="2790190" h="1377950">
                <a:moveTo>
                  <a:pt x="0" y="920750"/>
                </a:moveTo>
                <a:lnTo>
                  <a:pt x="2789853" y="920750"/>
                </a:lnTo>
              </a:path>
            </a:pathLst>
          </a:custGeom>
          <a:ln w="12700">
            <a:solidFill>
              <a:srgbClr val="000000"/>
            </a:solidFill>
          </a:ln>
        </p:spPr>
        <p:txBody>
          <a:bodyPr wrap="square" lIns="0" tIns="0" rIns="0" bIns="0" rtlCol="0"/>
          <a:lstStyle/>
          <a:p>
            <a:endParaRPr/>
          </a:p>
        </p:txBody>
      </p:sp>
      <p:sp>
        <p:nvSpPr>
          <p:cNvPr id="15" name="object 15"/>
          <p:cNvSpPr txBox="1"/>
          <p:nvPr/>
        </p:nvSpPr>
        <p:spPr>
          <a:xfrm>
            <a:off x="483209" y="3311144"/>
            <a:ext cx="205867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Raw</a:t>
            </a:r>
            <a:r>
              <a:rPr sz="2400" b="1" spc="-45" dirty="0">
                <a:latin typeface="Arial"/>
                <a:cs typeface="Arial"/>
              </a:rPr>
              <a:t> </a:t>
            </a:r>
            <a:r>
              <a:rPr sz="2400" b="1" spc="-10" dirty="0">
                <a:latin typeface="Arial"/>
                <a:cs typeface="Arial"/>
              </a:rPr>
              <a:t>Materials</a:t>
            </a:r>
            <a:endParaRPr sz="2400">
              <a:latin typeface="Arial"/>
              <a:cs typeface="Arial"/>
            </a:endParaRPr>
          </a:p>
        </p:txBody>
      </p:sp>
      <p:sp>
        <p:nvSpPr>
          <p:cNvPr id="16" name="object 16"/>
          <p:cNvSpPr txBox="1"/>
          <p:nvPr/>
        </p:nvSpPr>
        <p:spPr>
          <a:xfrm>
            <a:off x="198221" y="3768344"/>
            <a:ext cx="112649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$10,000</a:t>
            </a:r>
            <a:endParaRPr sz="2400">
              <a:latin typeface="Arial MT"/>
              <a:cs typeface="Arial MT"/>
            </a:endParaRPr>
          </a:p>
        </p:txBody>
      </p:sp>
      <p:sp>
        <p:nvSpPr>
          <p:cNvPr id="17" name="object 17"/>
          <p:cNvSpPr txBox="1"/>
          <p:nvPr/>
        </p:nvSpPr>
        <p:spPr>
          <a:xfrm>
            <a:off x="1593341" y="4225239"/>
            <a:ext cx="112776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$10,000</a:t>
            </a:r>
            <a:endParaRPr sz="2400">
              <a:latin typeface="Arial MT"/>
              <a:cs typeface="Arial MT"/>
            </a:endParaRPr>
          </a:p>
        </p:txBody>
      </p:sp>
      <p:graphicFrame>
        <p:nvGraphicFramePr>
          <p:cNvPr id="18" name="object 18"/>
          <p:cNvGraphicFramePr>
            <a:graphicFrameLocks noGrp="1"/>
          </p:cNvGraphicFramePr>
          <p:nvPr/>
        </p:nvGraphicFramePr>
        <p:xfrm>
          <a:off x="3217926" y="3352716"/>
          <a:ext cx="2790190" cy="1760220"/>
        </p:xfrm>
        <a:graphic>
          <a:graphicData uri="http://schemas.openxmlformats.org/drawingml/2006/table">
            <a:tbl>
              <a:tblPr firstRow="1" bandRow="1">
                <a:tableStyleId>{2D5ABB26-0587-4C30-8999-92F81FD0307C}</a:tableStyleId>
              </a:tblPr>
              <a:tblGrid>
                <a:gridCol w="1395095">
                  <a:extLst>
                    <a:ext uri="{9D8B030D-6E8A-4147-A177-3AD203B41FA5}">
                      <a16:colId xmlns:a16="http://schemas.microsoft.com/office/drawing/2014/main" val="20000"/>
                    </a:ext>
                  </a:extLst>
                </a:gridCol>
                <a:gridCol w="1395095">
                  <a:extLst>
                    <a:ext uri="{9D8B030D-6E8A-4147-A177-3AD203B41FA5}">
                      <a16:colId xmlns:a16="http://schemas.microsoft.com/office/drawing/2014/main" val="20001"/>
                    </a:ext>
                  </a:extLst>
                </a:gridCol>
              </a:tblGrid>
              <a:tr h="389255">
                <a:tc gridSpan="2">
                  <a:txBody>
                    <a:bodyPr/>
                    <a:lstStyle/>
                    <a:p>
                      <a:pPr marL="486409">
                        <a:lnSpc>
                          <a:spcPts val="2655"/>
                        </a:lnSpc>
                      </a:pPr>
                      <a:r>
                        <a:rPr sz="2400" b="1" dirty="0">
                          <a:latin typeface="Arial"/>
                          <a:cs typeface="Arial"/>
                        </a:rPr>
                        <a:t>WIP:</a:t>
                      </a:r>
                      <a:r>
                        <a:rPr sz="2400" b="1" spc="-45" dirty="0">
                          <a:latin typeface="Arial"/>
                          <a:cs typeface="Arial"/>
                        </a:rPr>
                        <a:t> </a:t>
                      </a:r>
                      <a:r>
                        <a:rPr sz="2400" b="1" dirty="0">
                          <a:latin typeface="Arial"/>
                          <a:cs typeface="Arial"/>
                        </a:rPr>
                        <a:t>Dept.</a:t>
                      </a:r>
                      <a:r>
                        <a:rPr sz="2400" b="1" spc="-114" dirty="0">
                          <a:latin typeface="Arial"/>
                          <a:cs typeface="Arial"/>
                        </a:rPr>
                        <a:t> </a:t>
                      </a:r>
                      <a:r>
                        <a:rPr sz="2400" b="1" spc="-50" dirty="0">
                          <a:latin typeface="Arial"/>
                          <a:cs typeface="Arial"/>
                        </a:rPr>
                        <a:t>A</a:t>
                      </a:r>
                      <a:endParaRPr sz="2400">
                        <a:latin typeface="Arial"/>
                        <a:cs typeface="Arial"/>
                      </a:endParaRPr>
                    </a:p>
                  </a:txBody>
                  <a:tcPr marL="0" marR="0" marT="0" marB="0">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66090">
                <a:tc>
                  <a:txBody>
                    <a:bodyPr/>
                    <a:lstStyle/>
                    <a:p>
                      <a:pPr marL="91440">
                        <a:lnSpc>
                          <a:spcPct val="100000"/>
                        </a:lnSpc>
                        <a:spcBef>
                          <a:spcPts val="305"/>
                        </a:spcBef>
                      </a:pPr>
                      <a:r>
                        <a:rPr sz="2400" spc="-10" dirty="0">
                          <a:latin typeface="Arial MT"/>
                          <a:cs typeface="Arial MT"/>
                        </a:rPr>
                        <a:t>$10,000</a:t>
                      </a:r>
                      <a:endParaRPr sz="2400">
                        <a:latin typeface="Arial MT"/>
                        <a:cs typeface="Arial MT"/>
                      </a:endParaRPr>
                    </a:p>
                  </a:txBody>
                  <a:tcPr marL="0" marR="0" marT="38735" marB="0">
                    <a:lnR w="12700">
                      <a:solidFill>
                        <a:srgbClr val="000000"/>
                      </a:solidFill>
                      <a:prstDash val="solid"/>
                    </a:lnR>
                    <a:lnT w="12700">
                      <a:solidFill>
                        <a:srgbClr val="000000"/>
                      </a:solidFill>
                      <a:prstDash val="solid"/>
                    </a:lnT>
                  </a:tcPr>
                </a:tc>
                <a:tc>
                  <a:txBody>
                    <a:bodyPr/>
                    <a:lstStyle/>
                    <a:p>
                      <a:pPr>
                        <a:lnSpc>
                          <a:spcPct val="100000"/>
                        </a:lnSpc>
                      </a:pPr>
                      <a:endParaRPr sz="23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904875">
                <a:tc>
                  <a:txBody>
                    <a:bodyPr/>
                    <a:lstStyle/>
                    <a:p>
                      <a:pPr marL="91440">
                        <a:lnSpc>
                          <a:spcPct val="100000"/>
                        </a:lnSpc>
                        <a:spcBef>
                          <a:spcPts val="229"/>
                        </a:spcBef>
                      </a:pPr>
                      <a:r>
                        <a:rPr sz="2400" spc="-10" dirty="0">
                          <a:latin typeface="Arial MT"/>
                          <a:cs typeface="Arial MT"/>
                        </a:rPr>
                        <a:t>$2,000</a:t>
                      </a:r>
                      <a:endParaRPr sz="2400">
                        <a:latin typeface="Arial MT"/>
                        <a:cs typeface="Arial MT"/>
                      </a:endParaRPr>
                    </a:p>
                  </a:txBody>
                  <a:tcPr marL="0" marR="0" marT="29209" marB="0">
                    <a:lnR w="12700">
                      <a:solidFill>
                        <a:srgbClr val="000000"/>
                      </a:solidFill>
                      <a:prstDash val="solid"/>
                    </a:lnR>
                  </a:tcPr>
                </a:tc>
                <a:tc>
                  <a:txBody>
                    <a:bodyPr/>
                    <a:lstStyle/>
                    <a:p>
                      <a:pPr marL="91440">
                        <a:lnSpc>
                          <a:spcPct val="100000"/>
                        </a:lnSpc>
                        <a:spcBef>
                          <a:spcPts val="229"/>
                        </a:spcBef>
                      </a:pPr>
                      <a:r>
                        <a:rPr sz="2400" spc="-10" dirty="0">
                          <a:latin typeface="Arial MT"/>
                          <a:cs typeface="Arial MT"/>
                        </a:rPr>
                        <a:t>$12,000</a:t>
                      </a:r>
                      <a:endParaRPr sz="2400">
                        <a:latin typeface="Arial MT"/>
                        <a:cs typeface="Arial MT"/>
                      </a:endParaRPr>
                    </a:p>
                  </a:txBody>
                  <a:tcPr marL="0" marR="0" marT="29209"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19" name="object 19"/>
          <p:cNvSpPr/>
          <p:nvPr/>
        </p:nvSpPr>
        <p:spPr>
          <a:xfrm>
            <a:off x="3217926" y="4656582"/>
            <a:ext cx="2790190" cy="0"/>
          </a:xfrm>
          <a:custGeom>
            <a:avLst/>
            <a:gdLst/>
            <a:ahLst/>
            <a:cxnLst/>
            <a:rect l="l" t="t" r="r" b="b"/>
            <a:pathLst>
              <a:path w="2790190">
                <a:moveTo>
                  <a:pt x="0" y="0"/>
                </a:moveTo>
                <a:lnTo>
                  <a:pt x="2789809" y="0"/>
                </a:lnTo>
              </a:path>
            </a:pathLst>
          </a:custGeom>
          <a:ln w="12700">
            <a:solidFill>
              <a:srgbClr val="000000"/>
            </a:solidFill>
          </a:ln>
        </p:spPr>
        <p:txBody>
          <a:bodyPr wrap="square" lIns="0" tIns="0" rIns="0" bIns="0" rtlCol="0"/>
          <a:lstStyle/>
          <a:p>
            <a:endParaRPr/>
          </a:p>
        </p:txBody>
      </p:sp>
      <p:graphicFrame>
        <p:nvGraphicFramePr>
          <p:cNvPr id="20" name="object 20"/>
          <p:cNvGraphicFramePr>
            <a:graphicFrameLocks noGrp="1"/>
          </p:cNvGraphicFramePr>
          <p:nvPr/>
        </p:nvGraphicFramePr>
        <p:xfrm>
          <a:off x="6316598" y="3352716"/>
          <a:ext cx="2790190" cy="1760220"/>
        </p:xfrm>
        <a:graphic>
          <a:graphicData uri="http://schemas.openxmlformats.org/drawingml/2006/table">
            <a:tbl>
              <a:tblPr firstRow="1" bandRow="1">
                <a:tableStyleId>{2D5ABB26-0587-4C30-8999-92F81FD0307C}</a:tableStyleId>
              </a:tblPr>
              <a:tblGrid>
                <a:gridCol w="1395095">
                  <a:extLst>
                    <a:ext uri="{9D8B030D-6E8A-4147-A177-3AD203B41FA5}">
                      <a16:colId xmlns:a16="http://schemas.microsoft.com/office/drawing/2014/main" val="20000"/>
                    </a:ext>
                  </a:extLst>
                </a:gridCol>
                <a:gridCol w="1395095">
                  <a:extLst>
                    <a:ext uri="{9D8B030D-6E8A-4147-A177-3AD203B41FA5}">
                      <a16:colId xmlns:a16="http://schemas.microsoft.com/office/drawing/2014/main" val="20001"/>
                    </a:ext>
                  </a:extLst>
                </a:gridCol>
              </a:tblGrid>
              <a:tr h="389255">
                <a:tc gridSpan="2">
                  <a:txBody>
                    <a:bodyPr/>
                    <a:lstStyle/>
                    <a:p>
                      <a:pPr marL="482600">
                        <a:lnSpc>
                          <a:spcPts val="2655"/>
                        </a:lnSpc>
                      </a:pPr>
                      <a:r>
                        <a:rPr sz="2400" b="1" dirty="0">
                          <a:latin typeface="Arial"/>
                          <a:cs typeface="Arial"/>
                        </a:rPr>
                        <a:t>WIP:</a:t>
                      </a:r>
                      <a:r>
                        <a:rPr sz="2400" b="1" spc="-45" dirty="0">
                          <a:latin typeface="Arial"/>
                          <a:cs typeface="Arial"/>
                        </a:rPr>
                        <a:t> </a:t>
                      </a:r>
                      <a:r>
                        <a:rPr sz="2400" b="1" dirty="0">
                          <a:latin typeface="Arial"/>
                          <a:cs typeface="Arial"/>
                        </a:rPr>
                        <a:t>Dept.</a:t>
                      </a:r>
                      <a:r>
                        <a:rPr sz="2400" b="1" spc="-20" dirty="0">
                          <a:latin typeface="Arial"/>
                          <a:cs typeface="Arial"/>
                        </a:rPr>
                        <a:t> </a:t>
                      </a:r>
                      <a:r>
                        <a:rPr sz="2400" b="1" spc="-60" dirty="0">
                          <a:latin typeface="Arial"/>
                          <a:cs typeface="Arial"/>
                        </a:rPr>
                        <a:t>B</a:t>
                      </a:r>
                      <a:endParaRPr sz="2400">
                        <a:latin typeface="Arial"/>
                        <a:cs typeface="Arial"/>
                      </a:endParaRPr>
                    </a:p>
                  </a:txBody>
                  <a:tcPr marL="0" marR="0" marT="0" marB="0">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66090">
                <a:tc>
                  <a:txBody>
                    <a:bodyPr/>
                    <a:lstStyle/>
                    <a:p>
                      <a:pPr marL="92075">
                        <a:lnSpc>
                          <a:spcPct val="100000"/>
                        </a:lnSpc>
                        <a:spcBef>
                          <a:spcPts val="305"/>
                        </a:spcBef>
                      </a:pPr>
                      <a:r>
                        <a:rPr sz="2400" spc="-10" dirty="0">
                          <a:latin typeface="Arial MT"/>
                          <a:cs typeface="Arial MT"/>
                        </a:rPr>
                        <a:t>$12,000</a:t>
                      </a:r>
                      <a:endParaRPr sz="2400">
                        <a:latin typeface="Arial MT"/>
                        <a:cs typeface="Arial MT"/>
                      </a:endParaRPr>
                    </a:p>
                  </a:txBody>
                  <a:tcPr marL="0" marR="0" marT="38735" marB="0">
                    <a:lnR w="12700">
                      <a:solidFill>
                        <a:srgbClr val="000000"/>
                      </a:solidFill>
                      <a:prstDash val="solid"/>
                    </a:lnR>
                    <a:lnT w="12700">
                      <a:solidFill>
                        <a:srgbClr val="000000"/>
                      </a:solidFill>
                      <a:prstDash val="solid"/>
                    </a:lnT>
                  </a:tcPr>
                </a:tc>
                <a:tc>
                  <a:txBody>
                    <a:bodyPr/>
                    <a:lstStyle/>
                    <a:p>
                      <a:pPr>
                        <a:lnSpc>
                          <a:spcPct val="100000"/>
                        </a:lnSpc>
                      </a:pPr>
                      <a:endParaRPr sz="23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904875">
                <a:tc>
                  <a:txBody>
                    <a:bodyPr/>
                    <a:lstStyle/>
                    <a:p>
                      <a:pPr marL="92075">
                        <a:lnSpc>
                          <a:spcPct val="100000"/>
                        </a:lnSpc>
                        <a:spcBef>
                          <a:spcPts val="229"/>
                        </a:spcBef>
                      </a:pPr>
                      <a:r>
                        <a:rPr sz="2400" spc="-10" dirty="0">
                          <a:latin typeface="Arial MT"/>
                          <a:cs typeface="Arial MT"/>
                        </a:rPr>
                        <a:t>$3,000</a:t>
                      </a:r>
                      <a:endParaRPr sz="2400">
                        <a:latin typeface="Arial MT"/>
                        <a:cs typeface="Arial MT"/>
                      </a:endParaRPr>
                    </a:p>
                  </a:txBody>
                  <a:tcPr marL="0" marR="0" marT="29209" marB="0">
                    <a:lnR w="12700">
                      <a:solidFill>
                        <a:srgbClr val="000000"/>
                      </a:solidFill>
                      <a:prstDash val="solid"/>
                    </a:lnR>
                  </a:tcPr>
                </a:tc>
                <a:tc>
                  <a:txBody>
                    <a:bodyPr/>
                    <a:lstStyle/>
                    <a:p>
                      <a:pPr marL="92075">
                        <a:lnSpc>
                          <a:spcPct val="100000"/>
                        </a:lnSpc>
                        <a:spcBef>
                          <a:spcPts val="229"/>
                        </a:spcBef>
                      </a:pPr>
                      <a:r>
                        <a:rPr sz="2400" spc="-10" dirty="0">
                          <a:latin typeface="Arial MT"/>
                          <a:cs typeface="Arial MT"/>
                        </a:rPr>
                        <a:t>$15,000</a:t>
                      </a:r>
                      <a:endParaRPr sz="2400">
                        <a:latin typeface="Arial MT"/>
                        <a:cs typeface="Arial MT"/>
                      </a:endParaRPr>
                    </a:p>
                  </a:txBody>
                  <a:tcPr marL="0" marR="0" marT="29209"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1" name="object 21"/>
          <p:cNvSpPr/>
          <p:nvPr/>
        </p:nvSpPr>
        <p:spPr>
          <a:xfrm>
            <a:off x="6316598" y="4656582"/>
            <a:ext cx="2790190" cy="0"/>
          </a:xfrm>
          <a:custGeom>
            <a:avLst/>
            <a:gdLst/>
            <a:ahLst/>
            <a:cxnLst/>
            <a:rect l="l" t="t" r="r" b="b"/>
            <a:pathLst>
              <a:path w="2790190">
                <a:moveTo>
                  <a:pt x="0" y="0"/>
                </a:moveTo>
                <a:lnTo>
                  <a:pt x="2789808" y="0"/>
                </a:lnTo>
              </a:path>
            </a:pathLst>
          </a:custGeom>
          <a:ln w="12700">
            <a:solidFill>
              <a:srgbClr val="000000"/>
            </a:solidFill>
          </a:ln>
        </p:spPr>
        <p:txBody>
          <a:bodyPr wrap="square" lIns="0" tIns="0" rIns="0" bIns="0" rtlCol="0"/>
          <a:lstStyle/>
          <a:p>
            <a:endParaRPr/>
          </a:p>
        </p:txBody>
      </p:sp>
      <p:sp>
        <p:nvSpPr>
          <p:cNvPr id="22" name="object 22"/>
          <p:cNvSpPr/>
          <p:nvPr/>
        </p:nvSpPr>
        <p:spPr>
          <a:xfrm>
            <a:off x="9317355" y="3735832"/>
            <a:ext cx="2790190" cy="1377950"/>
          </a:xfrm>
          <a:custGeom>
            <a:avLst/>
            <a:gdLst/>
            <a:ahLst/>
            <a:cxnLst/>
            <a:rect l="l" t="t" r="r" b="b"/>
            <a:pathLst>
              <a:path w="2790190" h="1377950">
                <a:moveTo>
                  <a:pt x="1394968" y="0"/>
                </a:moveTo>
                <a:lnTo>
                  <a:pt x="1394968" y="1377950"/>
                </a:lnTo>
              </a:path>
              <a:path w="2790190" h="1377950">
                <a:moveTo>
                  <a:pt x="0" y="6350"/>
                </a:moveTo>
                <a:lnTo>
                  <a:pt x="2789809" y="6350"/>
                </a:lnTo>
              </a:path>
              <a:path w="2790190" h="1377950">
                <a:moveTo>
                  <a:pt x="0" y="920750"/>
                </a:moveTo>
                <a:lnTo>
                  <a:pt x="2789809" y="920750"/>
                </a:lnTo>
              </a:path>
            </a:pathLst>
          </a:custGeom>
          <a:ln w="12700">
            <a:solidFill>
              <a:srgbClr val="000000"/>
            </a:solidFill>
          </a:ln>
        </p:spPr>
        <p:txBody>
          <a:bodyPr wrap="square" lIns="0" tIns="0" rIns="0" bIns="0" rtlCol="0"/>
          <a:lstStyle/>
          <a:p>
            <a:endParaRPr/>
          </a:p>
        </p:txBody>
      </p:sp>
      <p:sp>
        <p:nvSpPr>
          <p:cNvPr id="23" name="object 23"/>
          <p:cNvSpPr txBox="1"/>
          <p:nvPr/>
        </p:nvSpPr>
        <p:spPr>
          <a:xfrm>
            <a:off x="9549765" y="3311144"/>
            <a:ext cx="232600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Finished</a:t>
            </a:r>
            <a:r>
              <a:rPr sz="2400" b="1" spc="-25" dirty="0">
                <a:latin typeface="Arial"/>
                <a:cs typeface="Arial"/>
              </a:rPr>
              <a:t> </a:t>
            </a:r>
            <a:r>
              <a:rPr sz="2400" b="1" spc="-10" dirty="0">
                <a:latin typeface="Arial"/>
                <a:cs typeface="Arial"/>
              </a:rPr>
              <a:t>Goods</a:t>
            </a:r>
            <a:endParaRPr sz="2400">
              <a:latin typeface="Arial"/>
              <a:cs typeface="Arial"/>
            </a:endParaRPr>
          </a:p>
        </p:txBody>
      </p:sp>
      <p:sp>
        <p:nvSpPr>
          <p:cNvPr id="24" name="object 24"/>
          <p:cNvSpPr txBox="1"/>
          <p:nvPr/>
        </p:nvSpPr>
        <p:spPr>
          <a:xfrm>
            <a:off x="9397365" y="3768344"/>
            <a:ext cx="112649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$15,000</a:t>
            </a:r>
            <a:endParaRPr sz="2400">
              <a:latin typeface="Arial MT"/>
              <a:cs typeface="Arial MT"/>
            </a:endParaRPr>
          </a:p>
        </p:txBody>
      </p:sp>
      <p:sp>
        <p:nvSpPr>
          <p:cNvPr id="25" name="object 25"/>
          <p:cNvSpPr/>
          <p:nvPr/>
        </p:nvSpPr>
        <p:spPr>
          <a:xfrm>
            <a:off x="2747517" y="3960114"/>
            <a:ext cx="513715" cy="300990"/>
          </a:xfrm>
          <a:custGeom>
            <a:avLst/>
            <a:gdLst/>
            <a:ahLst/>
            <a:cxnLst/>
            <a:rect l="l" t="t" r="r" b="b"/>
            <a:pathLst>
              <a:path w="513714" h="300989">
                <a:moveTo>
                  <a:pt x="431836" y="29919"/>
                </a:moveTo>
                <a:lnTo>
                  <a:pt x="0" y="275590"/>
                </a:lnTo>
                <a:lnTo>
                  <a:pt x="14224" y="300481"/>
                </a:lnTo>
                <a:lnTo>
                  <a:pt x="445984" y="54784"/>
                </a:lnTo>
                <a:lnTo>
                  <a:pt x="431836" y="29919"/>
                </a:lnTo>
                <a:close/>
              </a:path>
              <a:path w="513714" h="300989">
                <a:moveTo>
                  <a:pt x="498148" y="22860"/>
                </a:moveTo>
                <a:lnTo>
                  <a:pt x="444245" y="22860"/>
                </a:lnTo>
                <a:lnTo>
                  <a:pt x="458343" y="47752"/>
                </a:lnTo>
                <a:lnTo>
                  <a:pt x="445984" y="54784"/>
                </a:lnTo>
                <a:lnTo>
                  <a:pt x="460120" y="79629"/>
                </a:lnTo>
                <a:lnTo>
                  <a:pt x="498148" y="22860"/>
                </a:lnTo>
                <a:close/>
              </a:path>
              <a:path w="513714" h="300989">
                <a:moveTo>
                  <a:pt x="444245" y="22860"/>
                </a:moveTo>
                <a:lnTo>
                  <a:pt x="431836" y="29919"/>
                </a:lnTo>
                <a:lnTo>
                  <a:pt x="445984" y="54784"/>
                </a:lnTo>
                <a:lnTo>
                  <a:pt x="458343" y="47752"/>
                </a:lnTo>
                <a:lnTo>
                  <a:pt x="444245" y="22860"/>
                </a:lnTo>
                <a:close/>
              </a:path>
              <a:path w="513714" h="300989">
                <a:moveTo>
                  <a:pt x="513460" y="0"/>
                </a:moveTo>
                <a:lnTo>
                  <a:pt x="417702" y="5080"/>
                </a:lnTo>
                <a:lnTo>
                  <a:pt x="431836" y="29919"/>
                </a:lnTo>
                <a:lnTo>
                  <a:pt x="444245" y="22860"/>
                </a:lnTo>
                <a:lnTo>
                  <a:pt x="498148" y="22860"/>
                </a:lnTo>
                <a:lnTo>
                  <a:pt x="513460" y="0"/>
                </a:lnTo>
                <a:close/>
              </a:path>
            </a:pathLst>
          </a:custGeom>
          <a:solidFill>
            <a:srgbClr val="929292"/>
          </a:solidFill>
        </p:spPr>
        <p:txBody>
          <a:bodyPr wrap="square" lIns="0" tIns="0" rIns="0" bIns="0" rtlCol="0"/>
          <a:lstStyle/>
          <a:p>
            <a:endParaRPr/>
          </a:p>
        </p:txBody>
      </p:sp>
      <p:sp>
        <p:nvSpPr>
          <p:cNvPr id="26" name="object 26"/>
          <p:cNvSpPr/>
          <p:nvPr/>
        </p:nvSpPr>
        <p:spPr>
          <a:xfrm>
            <a:off x="5806185" y="3960114"/>
            <a:ext cx="513715" cy="300990"/>
          </a:xfrm>
          <a:custGeom>
            <a:avLst/>
            <a:gdLst/>
            <a:ahLst/>
            <a:cxnLst/>
            <a:rect l="l" t="t" r="r" b="b"/>
            <a:pathLst>
              <a:path w="513714" h="300989">
                <a:moveTo>
                  <a:pt x="431836" y="29919"/>
                </a:moveTo>
                <a:lnTo>
                  <a:pt x="0" y="275590"/>
                </a:lnTo>
                <a:lnTo>
                  <a:pt x="14224" y="300481"/>
                </a:lnTo>
                <a:lnTo>
                  <a:pt x="445984" y="54784"/>
                </a:lnTo>
                <a:lnTo>
                  <a:pt x="431836" y="29919"/>
                </a:lnTo>
                <a:close/>
              </a:path>
              <a:path w="513714" h="300989">
                <a:moveTo>
                  <a:pt x="498148" y="22860"/>
                </a:moveTo>
                <a:lnTo>
                  <a:pt x="444246" y="22860"/>
                </a:lnTo>
                <a:lnTo>
                  <a:pt x="458342" y="47752"/>
                </a:lnTo>
                <a:lnTo>
                  <a:pt x="445984" y="54784"/>
                </a:lnTo>
                <a:lnTo>
                  <a:pt x="460121" y="79629"/>
                </a:lnTo>
                <a:lnTo>
                  <a:pt x="498148" y="22860"/>
                </a:lnTo>
                <a:close/>
              </a:path>
              <a:path w="513714" h="300989">
                <a:moveTo>
                  <a:pt x="444246" y="22860"/>
                </a:moveTo>
                <a:lnTo>
                  <a:pt x="431836" y="29919"/>
                </a:lnTo>
                <a:lnTo>
                  <a:pt x="445984" y="54784"/>
                </a:lnTo>
                <a:lnTo>
                  <a:pt x="458342" y="47752"/>
                </a:lnTo>
                <a:lnTo>
                  <a:pt x="444246" y="22860"/>
                </a:lnTo>
                <a:close/>
              </a:path>
              <a:path w="513714" h="300989">
                <a:moveTo>
                  <a:pt x="513461" y="0"/>
                </a:moveTo>
                <a:lnTo>
                  <a:pt x="417702" y="5080"/>
                </a:lnTo>
                <a:lnTo>
                  <a:pt x="431836" y="29919"/>
                </a:lnTo>
                <a:lnTo>
                  <a:pt x="444246" y="22860"/>
                </a:lnTo>
                <a:lnTo>
                  <a:pt x="498148" y="22860"/>
                </a:lnTo>
                <a:lnTo>
                  <a:pt x="513461" y="0"/>
                </a:lnTo>
                <a:close/>
              </a:path>
            </a:pathLst>
          </a:custGeom>
          <a:solidFill>
            <a:srgbClr val="929292"/>
          </a:solidFill>
        </p:spPr>
        <p:txBody>
          <a:bodyPr wrap="square" lIns="0" tIns="0" rIns="0" bIns="0" rtlCol="0"/>
          <a:lstStyle/>
          <a:p>
            <a:endParaRPr/>
          </a:p>
        </p:txBody>
      </p:sp>
      <p:sp>
        <p:nvSpPr>
          <p:cNvPr id="27" name="object 27"/>
          <p:cNvSpPr/>
          <p:nvPr/>
        </p:nvSpPr>
        <p:spPr>
          <a:xfrm>
            <a:off x="8864854" y="3978402"/>
            <a:ext cx="513715" cy="300990"/>
          </a:xfrm>
          <a:custGeom>
            <a:avLst/>
            <a:gdLst/>
            <a:ahLst/>
            <a:cxnLst/>
            <a:rect l="l" t="t" r="r" b="b"/>
            <a:pathLst>
              <a:path w="513715" h="300989">
                <a:moveTo>
                  <a:pt x="431836" y="29919"/>
                </a:moveTo>
                <a:lnTo>
                  <a:pt x="0" y="275590"/>
                </a:lnTo>
                <a:lnTo>
                  <a:pt x="14224" y="300481"/>
                </a:lnTo>
                <a:lnTo>
                  <a:pt x="445984" y="54784"/>
                </a:lnTo>
                <a:lnTo>
                  <a:pt x="431836" y="29919"/>
                </a:lnTo>
                <a:close/>
              </a:path>
              <a:path w="513715" h="300989">
                <a:moveTo>
                  <a:pt x="498148" y="22860"/>
                </a:moveTo>
                <a:lnTo>
                  <a:pt x="444246" y="22860"/>
                </a:lnTo>
                <a:lnTo>
                  <a:pt x="458343" y="47752"/>
                </a:lnTo>
                <a:lnTo>
                  <a:pt x="445984" y="54784"/>
                </a:lnTo>
                <a:lnTo>
                  <a:pt x="460121" y="79629"/>
                </a:lnTo>
                <a:lnTo>
                  <a:pt x="498148" y="22860"/>
                </a:lnTo>
                <a:close/>
              </a:path>
              <a:path w="513715" h="300989">
                <a:moveTo>
                  <a:pt x="444246" y="22860"/>
                </a:moveTo>
                <a:lnTo>
                  <a:pt x="431836" y="29919"/>
                </a:lnTo>
                <a:lnTo>
                  <a:pt x="445984" y="54784"/>
                </a:lnTo>
                <a:lnTo>
                  <a:pt x="458343" y="47752"/>
                </a:lnTo>
                <a:lnTo>
                  <a:pt x="444246" y="22860"/>
                </a:lnTo>
                <a:close/>
              </a:path>
              <a:path w="513715" h="300989">
                <a:moveTo>
                  <a:pt x="513461" y="0"/>
                </a:moveTo>
                <a:lnTo>
                  <a:pt x="417702" y="5080"/>
                </a:lnTo>
                <a:lnTo>
                  <a:pt x="431836" y="29919"/>
                </a:lnTo>
                <a:lnTo>
                  <a:pt x="444246" y="22860"/>
                </a:lnTo>
                <a:lnTo>
                  <a:pt x="498148" y="22860"/>
                </a:lnTo>
                <a:lnTo>
                  <a:pt x="513461" y="0"/>
                </a:lnTo>
                <a:close/>
              </a:path>
            </a:pathLst>
          </a:custGeom>
          <a:solidFill>
            <a:srgbClr val="929292"/>
          </a:solidFill>
        </p:spPr>
        <p:txBody>
          <a:bodyPr wrap="square" lIns="0" tIns="0" rIns="0" bIns="0" rtlCol="0"/>
          <a:lstStyle/>
          <a:p>
            <a:endParaRPr/>
          </a:p>
        </p:txBody>
      </p:sp>
      <p:sp>
        <p:nvSpPr>
          <p:cNvPr id="28" name="object 28"/>
          <p:cNvSpPr txBox="1"/>
          <p:nvPr/>
        </p:nvSpPr>
        <p:spPr>
          <a:xfrm>
            <a:off x="1564386" y="5421629"/>
            <a:ext cx="9505315" cy="462280"/>
          </a:xfrm>
          <a:prstGeom prst="rect">
            <a:avLst/>
          </a:prstGeom>
          <a:ln w="25400">
            <a:solidFill>
              <a:srgbClr val="0070C0"/>
            </a:solidFill>
          </a:ln>
        </p:spPr>
        <p:txBody>
          <a:bodyPr vert="horz" wrap="square" lIns="0" tIns="28575" rIns="0" bIns="0" rtlCol="0">
            <a:spAutoFit/>
          </a:bodyPr>
          <a:lstStyle/>
          <a:p>
            <a:pPr marL="90805">
              <a:lnSpc>
                <a:spcPct val="100000"/>
              </a:lnSpc>
              <a:spcBef>
                <a:spcPts val="225"/>
              </a:spcBef>
            </a:pPr>
            <a:r>
              <a:rPr sz="2400" dirty="0">
                <a:latin typeface="Arial MT"/>
                <a:cs typeface="Arial MT"/>
              </a:rPr>
              <a:t>Finished</a:t>
            </a:r>
            <a:r>
              <a:rPr sz="2400" spc="-60" dirty="0">
                <a:latin typeface="Arial MT"/>
                <a:cs typeface="Arial MT"/>
              </a:rPr>
              <a:t> </a:t>
            </a:r>
            <a:r>
              <a:rPr sz="2400" dirty="0">
                <a:latin typeface="Arial MT"/>
                <a:cs typeface="Arial MT"/>
              </a:rPr>
              <a:t>Goods</a:t>
            </a:r>
            <a:r>
              <a:rPr sz="2400" spc="-45" dirty="0">
                <a:latin typeface="Arial MT"/>
                <a:cs typeface="Arial MT"/>
              </a:rPr>
              <a:t> </a:t>
            </a:r>
            <a:r>
              <a:rPr sz="2400" dirty="0">
                <a:latin typeface="Arial MT"/>
                <a:cs typeface="Arial MT"/>
              </a:rPr>
              <a:t>of</a:t>
            </a:r>
            <a:r>
              <a:rPr sz="2400" spc="-45" dirty="0">
                <a:latin typeface="Arial MT"/>
                <a:cs typeface="Arial MT"/>
              </a:rPr>
              <a:t> </a:t>
            </a:r>
            <a:r>
              <a:rPr sz="2400" spc="-20" dirty="0">
                <a:latin typeface="Arial MT"/>
                <a:cs typeface="Arial MT"/>
              </a:rPr>
              <a:t>Department</a:t>
            </a:r>
            <a:r>
              <a:rPr sz="2400" spc="-145" dirty="0">
                <a:latin typeface="Arial MT"/>
                <a:cs typeface="Arial MT"/>
              </a:rPr>
              <a:t> </a:t>
            </a:r>
            <a:r>
              <a:rPr sz="2400" dirty="0">
                <a:latin typeface="Arial MT"/>
                <a:cs typeface="Arial MT"/>
              </a:rPr>
              <a:t>A</a:t>
            </a:r>
            <a:r>
              <a:rPr sz="2400" spc="-165" dirty="0">
                <a:latin typeface="Arial MT"/>
                <a:cs typeface="Arial MT"/>
              </a:rPr>
              <a:t> </a:t>
            </a:r>
            <a:r>
              <a:rPr sz="2400" dirty="0">
                <a:latin typeface="Arial MT"/>
                <a:cs typeface="Arial MT"/>
              </a:rPr>
              <a:t>become</a:t>
            </a:r>
            <a:r>
              <a:rPr sz="2400" spc="-45" dirty="0">
                <a:latin typeface="Arial MT"/>
                <a:cs typeface="Arial MT"/>
              </a:rPr>
              <a:t> </a:t>
            </a:r>
            <a:r>
              <a:rPr sz="2400" dirty="0">
                <a:latin typeface="Arial MT"/>
                <a:cs typeface="Arial MT"/>
              </a:rPr>
              <a:t>an</a:t>
            </a:r>
            <a:r>
              <a:rPr sz="2400" spc="-35" dirty="0">
                <a:latin typeface="Arial MT"/>
                <a:cs typeface="Arial MT"/>
              </a:rPr>
              <a:t> </a:t>
            </a:r>
            <a:r>
              <a:rPr sz="2400" dirty="0">
                <a:latin typeface="Arial MT"/>
                <a:cs typeface="Arial MT"/>
              </a:rPr>
              <a:t>Input</a:t>
            </a:r>
            <a:r>
              <a:rPr sz="2400" spc="-4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Department</a:t>
            </a:r>
            <a:r>
              <a:rPr sz="2400" spc="-40" dirty="0">
                <a:latin typeface="Arial MT"/>
                <a:cs typeface="Arial MT"/>
              </a:rPr>
              <a:t> </a:t>
            </a:r>
            <a:r>
              <a:rPr sz="2400" spc="-50" dirty="0">
                <a:latin typeface="Arial MT"/>
                <a:cs typeface="Arial MT"/>
              </a:rPr>
              <a:t>B</a:t>
            </a:r>
            <a:endParaRPr sz="240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12</a:t>
            </a:fld>
            <a:endParaRPr spc="-25" dirty="0"/>
          </a:p>
        </p:txBody>
      </p:sp>
      <p:sp>
        <p:nvSpPr>
          <p:cNvPr id="9" name="Subtitle 8">
            <a:extLst>
              <a:ext uri="{FF2B5EF4-FFF2-40B4-BE49-F238E27FC236}">
                <a16:creationId xmlns:a16="http://schemas.microsoft.com/office/drawing/2014/main" id="{CC605E63-045E-8EC3-2546-9A45CAF5A8FC}"/>
              </a:ext>
            </a:extLst>
          </p:cNvPr>
          <p:cNvSpPr>
            <a:spLocks noGrp="1"/>
          </p:cNvSpPr>
          <p:nvPr>
            <p:ph type="subTitle" idx="1"/>
          </p:nvPr>
        </p:nvSpPr>
        <p:spPr/>
        <p:txBody>
          <a:bodyPr/>
          <a:lstStyle/>
          <a:p>
            <a:r>
              <a:rPr lang="en-CA" dirty="0"/>
              <a:t>Quantity of Production</a:t>
            </a:r>
          </a:p>
        </p:txBody>
      </p:sp>
      <p:sp>
        <p:nvSpPr>
          <p:cNvPr id="3" name="object 3"/>
          <p:cNvSpPr txBox="1"/>
          <p:nvPr/>
        </p:nvSpPr>
        <p:spPr>
          <a:xfrm>
            <a:off x="630123" y="1052752"/>
            <a:ext cx="10598785" cy="1423035"/>
          </a:xfrm>
          <a:prstGeom prst="rect">
            <a:avLst/>
          </a:prstGeom>
        </p:spPr>
        <p:txBody>
          <a:bodyPr vert="horz" wrap="square" lIns="0" tIns="162560" rIns="0" bIns="0" rtlCol="0">
            <a:spAutoFit/>
          </a:bodyPr>
          <a:lstStyle/>
          <a:p>
            <a:pPr marL="469265" indent="-456565">
              <a:lnSpc>
                <a:spcPct val="100000"/>
              </a:lnSpc>
              <a:spcBef>
                <a:spcPts val="1280"/>
              </a:spcBef>
              <a:buSzPct val="79166"/>
              <a:buChar char="•"/>
              <a:tabLst>
                <a:tab pos="469265" algn="l"/>
              </a:tabLst>
            </a:pPr>
            <a:r>
              <a:rPr sz="2400" dirty="0">
                <a:latin typeface="Arial MT"/>
                <a:cs typeface="Arial MT"/>
              </a:rPr>
              <a:t>Material,</a:t>
            </a:r>
            <a:r>
              <a:rPr sz="2400" spc="-40" dirty="0">
                <a:latin typeface="Arial MT"/>
                <a:cs typeface="Arial MT"/>
              </a:rPr>
              <a:t> </a:t>
            </a:r>
            <a:r>
              <a:rPr sz="2400" spc="-10" dirty="0">
                <a:latin typeface="Arial MT"/>
                <a:cs typeface="Arial MT"/>
              </a:rPr>
              <a:t>Labour,</a:t>
            </a:r>
            <a:r>
              <a:rPr sz="2400" spc="-4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OH</a:t>
            </a:r>
            <a:r>
              <a:rPr sz="2400" spc="-45"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are</a:t>
            </a:r>
            <a:r>
              <a:rPr sz="2400" spc="-40" dirty="0">
                <a:latin typeface="Arial MT"/>
                <a:cs typeface="Arial MT"/>
              </a:rPr>
              <a:t> </a:t>
            </a:r>
            <a:r>
              <a:rPr sz="2400" dirty="0">
                <a:latin typeface="Arial MT"/>
                <a:cs typeface="Arial MT"/>
              </a:rPr>
              <a:t>known</a:t>
            </a:r>
            <a:r>
              <a:rPr sz="2400" spc="-35" dirty="0">
                <a:latin typeface="Arial MT"/>
                <a:cs typeface="Arial MT"/>
              </a:rPr>
              <a:t> </a:t>
            </a:r>
            <a:r>
              <a:rPr sz="2400" dirty="0">
                <a:latin typeface="Arial MT"/>
                <a:cs typeface="Arial MT"/>
              </a:rPr>
              <a:t>for</a:t>
            </a:r>
            <a:r>
              <a:rPr sz="2400" spc="-45"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department</a:t>
            </a:r>
            <a:endParaRPr sz="2400" dirty="0">
              <a:latin typeface="Arial MT"/>
              <a:cs typeface="Arial MT"/>
            </a:endParaRPr>
          </a:p>
          <a:p>
            <a:pPr marL="469900" marR="5080" indent="-457200">
              <a:lnSpc>
                <a:spcPct val="100000"/>
              </a:lnSpc>
              <a:spcBef>
                <a:spcPts val="1180"/>
              </a:spcBef>
              <a:buSzPct val="79166"/>
              <a:buChar char="•"/>
              <a:tabLst>
                <a:tab pos="469900" algn="l"/>
              </a:tabLst>
            </a:pPr>
            <a:r>
              <a:rPr sz="2400" dirty="0">
                <a:latin typeface="Arial MT"/>
                <a:cs typeface="Arial MT"/>
              </a:rPr>
              <a:t>Department</a:t>
            </a:r>
            <a:r>
              <a:rPr sz="2400" spc="-70" dirty="0">
                <a:latin typeface="Arial MT"/>
                <a:cs typeface="Arial MT"/>
              </a:rPr>
              <a:t> </a:t>
            </a:r>
            <a:r>
              <a:rPr sz="2400" dirty="0">
                <a:latin typeface="Arial MT"/>
                <a:cs typeface="Arial MT"/>
              </a:rPr>
              <a:t>usually</a:t>
            </a:r>
            <a:r>
              <a:rPr sz="2400" spc="-55" dirty="0">
                <a:latin typeface="Arial MT"/>
                <a:cs typeface="Arial MT"/>
              </a:rPr>
              <a:t> </a:t>
            </a:r>
            <a:r>
              <a:rPr sz="2400" dirty="0">
                <a:latin typeface="Arial MT"/>
                <a:cs typeface="Arial MT"/>
              </a:rPr>
              <a:t>has</a:t>
            </a:r>
            <a:r>
              <a:rPr sz="2400" spc="-70" dirty="0">
                <a:latin typeface="Arial MT"/>
                <a:cs typeface="Arial MT"/>
              </a:rPr>
              <a:t> </a:t>
            </a:r>
            <a:r>
              <a:rPr sz="2400" dirty="0">
                <a:latin typeface="Arial MT"/>
                <a:cs typeface="Arial MT"/>
              </a:rPr>
              <a:t>some</a:t>
            </a:r>
            <a:r>
              <a:rPr sz="2400" spc="-75" dirty="0">
                <a:latin typeface="Arial MT"/>
                <a:cs typeface="Arial MT"/>
              </a:rPr>
              <a:t> </a:t>
            </a:r>
            <a:r>
              <a:rPr sz="2400" dirty="0">
                <a:latin typeface="Arial MT"/>
                <a:cs typeface="Arial MT"/>
              </a:rPr>
              <a:t>partially</a:t>
            </a:r>
            <a:r>
              <a:rPr sz="2400" spc="-50" dirty="0">
                <a:latin typeface="Arial MT"/>
                <a:cs typeface="Arial MT"/>
              </a:rPr>
              <a:t> </a:t>
            </a:r>
            <a:r>
              <a:rPr sz="2400" dirty="0">
                <a:latin typeface="Arial MT"/>
                <a:cs typeface="Arial MT"/>
              </a:rPr>
              <a:t>completed</a:t>
            </a:r>
            <a:r>
              <a:rPr sz="2400" spc="-65" dirty="0">
                <a:latin typeface="Arial MT"/>
                <a:cs typeface="Arial MT"/>
              </a:rPr>
              <a:t> </a:t>
            </a:r>
            <a:r>
              <a:rPr sz="2400" dirty="0">
                <a:latin typeface="Arial MT"/>
                <a:cs typeface="Arial MT"/>
              </a:rPr>
              <a:t>units</a:t>
            </a:r>
            <a:r>
              <a:rPr sz="2400" spc="-7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its</a:t>
            </a:r>
            <a:r>
              <a:rPr sz="2400" spc="-75" dirty="0">
                <a:latin typeface="Arial MT"/>
                <a:cs typeface="Arial MT"/>
              </a:rPr>
              <a:t> </a:t>
            </a:r>
            <a:r>
              <a:rPr sz="2400" dirty="0">
                <a:latin typeface="Arial MT"/>
                <a:cs typeface="Arial MT"/>
              </a:rPr>
              <a:t>beginning</a:t>
            </a:r>
            <a:r>
              <a:rPr sz="2400" spc="-30" dirty="0">
                <a:latin typeface="Arial MT"/>
                <a:cs typeface="Arial MT"/>
              </a:rPr>
              <a:t> </a:t>
            </a:r>
            <a:r>
              <a:rPr sz="2400" spc="-25" dirty="0">
                <a:latin typeface="Arial MT"/>
                <a:cs typeface="Arial MT"/>
              </a:rPr>
              <a:t>and </a:t>
            </a:r>
            <a:r>
              <a:rPr sz="2400" dirty="0">
                <a:latin typeface="Arial MT"/>
                <a:cs typeface="Arial MT"/>
              </a:rPr>
              <a:t>ending</a:t>
            </a:r>
            <a:r>
              <a:rPr sz="2400" spc="-80" dirty="0">
                <a:latin typeface="Arial MT"/>
                <a:cs typeface="Arial MT"/>
              </a:rPr>
              <a:t> </a:t>
            </a:r>
            <a:r>
              <a:rPr sz="2400" spc="-10" dirty="0">
                <a:latin typeface="Arial MT"/>
                <a:cs typeface="Arial MT"/>
              </a:rPr>
              <a:t>inventory</a:t>
            </a:r>
            <a:endParaRPr sz="2400" dirty="0">
              <a:latin typeface="Arial MT"/>
              <a:cs typeface="Arial MT"/>
            </a:endParaRPr>
          </a:p>
        </p:txBody>
      </p:sp>
      <p:sp>
        <p:nvSpPr>
          <p:cNvPr id="4" name="object 4"/>
          <p:cNvSpPr txBox="1"/>
          <p:nvPr/>
        </p:nvSpPr>
        <p:spPr>
          <a:xfrm>
            <a:off x="630123" y="4446558"/>
            <a:ext cx="11024235" cy="1570990"/>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latin typeface="Arial MT"/>
                <a:cs typeface="Arial MT"/>
              </a:rPr>
              <a:t>Process</a:t>
            </a:r>
            <a:r>
              <a:rPr sz="2400" spc="-60" dirty="0">
                <a:latin typeface="Arial MT"/>
                <a:cs typeface="Arial MT"/>
              </a:rPr>
              <a:t> </a:t>
            </a:r>
            <a:r>
              <a:rPr sz="2400" dirty="0">
                <a:latin typeface="Arial MT"/>
                <a:cs typeface="Arial MT"/>
              </a:rPr>
              <a:t>Costing</a:t>
            </a:r>
            <a:r>
              <a:rPr sz="2400" spc="-35" dirty="0">
                <a:latin typeface="Arial MT"/>
                <a:cs typeface="Arial MT"/>
              </a:rPr>
              <a:t> </a:t>
            </a:r>
            <a:r>
              <a:rPr sz="2400" dirty="0">
                <a:latin typeface="Arial MT"/>
                <a:cs typeface="Arial MT"/>
              </a:rPr>
              <a:t>assigns</a:t>
            </a:r>
            <a:r>
              <a:rPr sz="2400" spc="-55"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to</a:t>
            </a:r>
            <a:r>
              <a:rPr sz="2400" spc="-100" dirty="0">
                <a:latin typeface="Arial MT"/>
                <a:cs typeface="Arial MT"/>
              </a:rPr>
              <a:t> </a:t>
            </a:r>
            <a:r>
              <a:rPr sz="2400" u="sng" dirty="0">
                <a:uFill>
                  <a:solidFill>
                    <a:srgbClr val="000000"/>
                  </a:solidFill>
                </a:uFill>
                <a:latin typeface="Arial MT"/>
                <a:cs typeface="Arial MT"/>
              </a:rPr>
              <a:t>fully</a:t>
            </a:r>
            <a:r>
              <a:rPr sz="2400" u="sng" spc="-60" dirty="0">
                <a:uFill>
                  <a:solidFill>
                    <a:srgbClr val="000000"/>
                  </a:solidFill>
                </a:uFill>
                <a:latin typeface="Arial MT"/>
                <a:cs typeface="Arial MT"/>
              </a:rPr>
              <a:t> </a:t>
            </a:r>
            <a:r>
              <a:rPr sz="2400" u="sng" dirty="0">
                <a:uFill>
                  <a:solidFill>
                    <a:srgbClr val="000000"/>
                  </a:solidFill>
                </a:uFill>
                <a:latin typeface="Arial MT"/>
                <a:cs typeface="Arial MT"/>
              </a:rPr>
              <a:t>completed</a:t>
            </a:r>
            <a:r>
              <a:rPr sz="2400" u="sng" spc="-50" dirty="0">
                <a:uFill>
                  <a:solidFill>
                    <a:srgbClr val="000000"/>
                  </a:solidFill>
                </a:uFill>
                <a:latin typeface="Arial MT"/>
                <a:cs typeface="Arial MT"/>
              </a:rPr>
              <a:t> </a:t>
            </a:r>
            <a:r>
              <a:rPr sz="2400" u="sng" dirty="0">
                <a:uFill>
                  <a:solidFill>
                    <a:srgbClr val="000000"/>
                  </a:solidFill>
                </a:uFill>
                <a:latin typeface="Arial MT"/>
                <a:cs typeface="Arial MT"/>
              </a:rPr>
              <a:t>units</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and</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partially</a:t>
            </a:r>
            <a:r>
              <a:rPr sz="2400" u="sng" spc="-30" dirty="0">
                <a:uFill>
                  <a:solidFill>
                    <a:srgbClr val="000000"/>
                  </a:solidFill>
                </a:uFill>
                <a:latin typeface="Arial MT"/>
                <a:cs typeface="Arial MT"/>
              </a:rPr>
              <a:t> </a:t>
            </a:r>
            <a:r>
              <a:rPr sz="2400" u="sng" spc="-10" dirty="0">
                <a:uFill>
                  <a:solidFill>
                    <a:srgbClr val="000000"/>
                  </a:solidFill>
                </a:uFill>
                <a:latin typeface="Arial MT"/>
                <a:cs typeface="Arial MT"/>
              </a:rPr>
              <a:t>completed</a:t>
            </a:r>
            <a:endParaRPr sz="2400" dirty="0">
              <a:latin typeface="Arial MT"/>
              <a:cs typeface="Arial MT"/>
            </a:endParaRPr>
          </a:p>
          <a:p>
            <a:pPr marL="469900">
              <a:lnSpc>
                <a:spcPct val="100000"/>
              </a:lnSpc>
              <a:spcBef>
                <a:spcPts val="5"/>
              </a:spcBef>
            </a:pPr>
            <a:r>
              <a:rPr sz="2400" u="sng" spc="-10" dirty="0">
                <a:uFill>
                  <a:solidFill>
                    <a:srgbClr val="000000"/>
                  </a:solidFill>
                </a:uFill>
                <a:latin typeface="Arial MT"/>
                <a:cs typeface="Arial MT"/>
              </a:rPr>
              <a:t>units.</a:t>
            </a:r>
            <a:endParaRPr sz="2400" dirty="0">
              <a:latin typeface="Arial MT"/>
              <a:cs typeface="Arial MT"/>
            </a:endParaRPr>
          </a:p>
          <a:p>
            <a:pPr marL="919480" marR="464184" lvl="1" indent="-457834">
              <a:lnSpc>
                <a:spcPct val="100000"/>
              </a:lnSpc>
              <a:spcBef>
                <a:spcPts val="1125"/>
              </a:spcBef>
              <a:buSzPct val="79545"/>
              <a:buChar char="•"/>
              <a:tabLst>
                <a:tab pos="919480" algn="l"/>
              </a:tabLst>
            </a:pPr>
            <a:r>
              <a:rPr sz="2200" dirty="0">
                <a:latin typeface="Arial MT"/>
                <a:cs typeface="Arial MT"/>
              </a:rPr>
              <a:t>Partially</a:t>
            </a:r>
            <a:r>
              <a:rPr sz="2200" spc="-75" dirty="0">
                <a:latin typeface="Arial MT"/>
                <a:cs typeface="Arial MT"/>
              </a:rPr>
              <a:t> </a:t>
            </a:r>
            <a:r>
              <a:rPr sz="2200" dirty="0">
                <a:latin typeface="Arial MT"/>
                <a:cs typeface="Arial MT"/>
              </a:rPr>
              <a:t>completed</a:t>
            </a:r>
            <a:r>
              <a:rPr sz="2200" spc="-60" dirty="0">
                <a:latin typeface="Arial MT"/>
                <a:cs typeface="Arial MT"/>
              </a:rPr>
              <a:t> </a:t>
            </a:r>
            <a:r>
              <a:rPr sz="2200" dirty="0">
                <a:latin typeface="Arial MT"/>
                <a:cs typeface="Arial MT"/>
              </a:rPr>
              <a:t>units</a:t>
            </a:r>
            <a:r>
              <a:rPr sz="2200" spc="-70" dirty="0">
                <a:latin typeface="Arial MT"/>
                <a:cs typeface="Arial MT"/>
              </a:rPr>
              <a:t> </a:t>
            </a:r>
            <a:r>
              <a:rPr sz="2200" dirty="0">
                <a:latin typeface="Arial MT"/>
                <a:cs typeface="Arial MT"/>
              </a:rPr>
              <a:t>are</a:t>
            </a:r>
            <a:r>
              <a:rPr sz="2200" spc="-65" dirty="0">
                <a:latin typeface="Arial MT"/>
                <a:cs typeface="Arial MT"/>
              </a:rPr>
              <a:t> </a:t>
            </a:r>
            <a:r>
              <a:rPr sz="2200" dirty="0">
                <a:latin typeface="Arial MT"/>
                <a:cs typeface="Arial MT"/>
              </a:rPr>
              <a:t>converted</a:t>
            </a:r>
            <a:r>
              <a:rPr sz="2200" spc="-50"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equivalent</a:t>
            </a:r>
            <a:r>
              <a:rPr sz="2200" spc="-75" dirty="0">
                <a:latin typeface="Arial MT"/>
                <a:cs typeface="Arial MT"/>
              </a:rPr>
              <a:t> </a:t>
            </a:r>
            <a:r>
              <a:rPr sz="2200" dirty="0">
                <a:latin typeface="Arial MT"/>
                <a:cs typeface="Arial MT"/>
              </a:rPr>
              <a:t>whole</a:t>
            </a:r>
            <a:r>
              <a:rPr sz="2200" spc="-70" dirty="0">
                <a:latin typeface="Arial MT"/>
                <a:cs typeface="Arial MT"/>
              </a:rPr>
              <a:t> </a:t>
            </a:r>
            <a:r>
              <a:rPr sz="2200" dirty="0">
                <a:latin typeface="Arial MT"/>
                <a:cs typeface="Arial MT"/>
              </a:rPr>
              <a:t>units</a:t>
            </a:r>
            <a:r>
              <a:rPr sz="2200" spc="-70" dirty="0">
                <a:latin typeface="Arial MT"/>
                <a:cs typeface="Arial MT"/>
              </a:rPr>
              <a:t> </a:t>
            </a:r>
            <a:r>
              <a:rPr sz="2200" dirty="0">
                <a:latin typeface="Arial MT"/>
                <a:cs typeface="Arial MT"/>
              </a:rPr>
              <a:t>or</a:t>
            </a:r>
            <a:r>
              <a:rPr sz="2200" spc="-55" dirty="0">
                <a:latin typeface="Arial MT"/>
                <a:cs typeface="Arial MT"/>
              </a:rPr>
              <a:t> </a:t>
            </a:r>
            <a:r>
              <a:rPr sz="2200" spc="-10" dirty="0">
                <a:latin typeface="Arial MT"/>
                <a:cs typeface="Arial MT"/>
              </a:rPr>
              <a:t>equivalent </a:t>
            </a:r>
            <a:r>
              <a:rPr sz="2200" dirty="0">
                <a:latin typeface="Arial MT"/>
                <a:cs typeface="Arial MT"/>
              </a:rPr>
              <a:t>units</a:t>
            </a:r>
            <a:r>
              <a:rPr sz="2200" spc="-65" dirty="0">
                <a:latin typeface="Arial MT"/>
                <a:cs typeface="Arial MT"/>
              </a:rPr>
              <a:t> </a:t>
            </a:r>
            <a:r>
              <a:rPr sz="2200" dirty="0">
                <a:latin typeface="Arial MT"/>
                <a:cs typeface="Arial MT"/>
              </a:rPr>
              <a:t>of</a:t>
            </a:r>
            <a:r>
              <a:rPr sz="2200" spc="-60" dirty="0">
                <a:latin typeface="Arial MT"/>
                <a:cs typeface="Arial MT"/>
              </a:rPr>
              <a:t> </a:t>
            </a:r>
            <a:r>
              <a:rPr sz="2200" dirty="0">
                <a:latin typeface="Arial MT"/>
                <a:cs typeface="Arial MT"/>
              </a:rPr>
              <a:t>production</a:t>
            </a:r>
            <a:r>
              <a:rPr sz="2200" spc="-65" dirty="0">
                <a:latin typeface="Arial MT"/>
                <a:cs typeface="Arial MT"/>
              </a:rPr>
              <a:t> </a:t>
            </a:r>
            <a:r>
              <a:rPr sz="2200" spc="-10" dirty="0">
                <a:latin typeface="Arial MT"/>
                <a:cs typeface="Arial MT"/>
              </a:rPr>
              <a:t>(EUP).</a:t>
            </a:r>
            <a:endParaRPr sz="2200" dirty="0">
              <a:latin typeface="Arial MT"/>
              <a:cs typeface="Arial MT"/>
            </a:endParaRPr>
          </a:p>
        </p:txBody>
      </p:sp>
      <p:sp>
        <p:nvSpPr>
          <p:cNvPr id="5" name="object 5"/>
          <p:cNvSpPr txBox="1"/>
          <p:nvPr/>
        </p:nvSpPr>
        <p:spPr>
          <a:xfrm>
            <a:off x="814437" y="3055808"/>
            <a:ext cx="5602605" cy="830580"/>
          </a:xfrm>
          <a:prstGeom prst="rect">
            <a:avLst/>
          </a:prstGeom>
          <a:ln w="25400">
            <a:solidFill>
              <a:srgbClr val="0070C0"/>
            </a:solidFill>
          </a:ln>
        </p:spPr>
        <p:txBody>
          <a:bodyPr vert="horz" wrap="square" lIns="0" tIns="37465" rIns="0" bIns="0" rtlCol="0">
            <a:spAutoFit/>
          </a:bodyPr>
          <a:lstStyle/>
          <a:p>
            <a:pPr algn="ctr">
              <a:lnSpc>
                <a:spcPct val="100000"/>
              </a:lnSpc>
              <a:spcBef>
                <a:spcPts val="295"/>
              </a:spcBef>
            </a:pPr>
            <a:r>
              <a:rPr sz="2400" u="sng" spc="-35" dirty="0">
                <a:uFill>
                  <a:solidFill>
                    <a:srgbClr val="000000"/>
                  </a:solidFill>
                </a:uFill>
                <a:latin typeface="Arial MT"/>
                <a:cs typeface="Arial MT"/>
              </a:rPr>
              <a:t>Total</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Manufacturing</a:t>
            </a:r>
            <a:r>
              <a:rPr sz="2400" u="sng" spc="-70"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a:t>
            </a:r>
            <a:r>
              <a:rPr sz="2400" u="sng" spc="-80" dirty="0">
                <a:uFill>
                  <a:solidFill>
                    <a:srgbClr val="000000"/>
                  </a:solidFill>
                </a:uFill>
                <a:latin typeface="Arial MT"/>
                <a:cs typeface="Arial MT"/>
              </a:rPr>
              <a:t> </a:t>
            </a:r>
            <a:r>
              <a:rPr sz="2400" u="sng" dirty="0">
                <a:uFill>
                  <a:solidFill>
                    <a:srgbClr val="000000"/>
                  </a:solidFill>
                </a:uFill>
                <a:latin typeface="Arial MT"/>
                <a:cs typeface="Arial MT"/>
              </a:rPr>
              <a:t>Dept</a:t>
            </a:r>
            <a:r>
              <a:rPr sz="2400" u="sng" spc="-70" dirty="0">
                <a:uFill>
                  <a:solidFill>
                    <a:srgbClr val="000000"/>
                  </a:solidFill>
                </a:uFill>
                <a:latin typeface="Arial MT"/>
                <a:cs typeface="Arial MT"/>
              </a:rPr>
              <a:t> </a:t>
            </a:r>
            <a:r>
              <a:rPr sz="2400" i="1" u="sng" spc="-50" dirty="0">
                <a:uFill>
                  <a:solidFill>
                    <a:srgbClr val="000000"/>
                  </a:solidFill>
                </a:uFill>
                <a:latin typeface="Arial"/>
                <a:cs typeface="Arial"/>
              </a:rPr>
              <a:t>X</a:t>
            </a:r>
            <a:endParaRPr sz="2400">
              <a:latin typeface="Arial"/>
              <a:cs typeface="Arial"/>
            </a:endParaRPr>
          </a:p>
          <a:p>
            <a:pPr algn="ctr">
              <a:lnSpc>
                <a:spcPct val="100000"/>
              </a:lnSpc>
              <a:spcBef>
                <a:spcPts val="5"/>
              </a:spcBef>
            </a:pPr>
            <a:r>
              <a:rPr sz="2400" spc="-40" dirty="0">
                <a:latin typeface="Arial MT"/>
                <a:cs typeface="Arial MT"/>
              </a:rPr>
              <a:t>Total</a:t>
            </a:r>
            <a:r>
              <a:rPr sz="2400" spc="-85" dirty="0">
                <a:latin typeface="Arial MT"/>
                <a:cs typeface="Arial MT"/>
              </a:rPr>
              <a:t> </a:t>
            </a:r>
            <a:r>
              <a:rPr sz="2400" dirty="0">
                <a:latin typeface="Arial MT"/>
                <a:cs typeface="Arial MT"/>
              </a:rPr>
              <a:t>Units</a:t>
            </a:r>
            <a:r>
              <a:rPr sz="2400" spc="-85" dirty="0">
                <a:latin typeface="Arial MT"/>
                <a:cs typeface="Arial MT"/>
              </a:rPr>
              <a:t> </a:t>
            </a:r>
            <a:r>
              <a:rPr sz="2400" spc="-10" dirty="0">
                <a:latin typeface="Arial MT"/>
                <a:cs typeface="Arial MT"/>
              </a:rPr>
              <a:t>Produced</a:t>
            </a:r>
            <a:endParaRPr sz="2400">
              <a:latin typeface="Arial MT"/>
              <a:cs typeface="Arial MT"/>
            </a:endParaRPr>
          </a:p>
        </p:txBody>
      </p:sp>
      <p:sp>
        <p:nvSpPr>
          <p:cNvPr id="6" name="object 6"/>
          <p:cNvSpPr txBox="1"/>
          <p:nvPr/>
        </p:nvSpPr>
        <p:spPr>
          <a:xfrm>
            <a:off x="7214122" y="3055808"/>
            <a:ext cx="3888104" cy="830580"/>
          </a:xfrm>
          <a:prstGeom prst="rect">
            <a:avLst/>
          </a:prstGeom>
          <a:ln w="25400">
            <a:solidFill>
              <a:srgbClr val="0070C0"/>
            </a:solidFill>
          </a:ln>
        </p:spPr>
        <p:txBody>
          <a:bodyPr vert="horz" wrap="square" lIns="0" tIns="37465" rIns="0" bIns="0" rtlCol="0">
            <a:spAutoFit/>
          </a:bodyPr>
          <a:lstStyle/>
          <a:p>
            <a:pPr marL="1054735" marR="367665" indent="-676910">
              <a:lnSpc>
                <a:spcPct val="100000"/>
              </a:lnSpc>
              <a:spcBef>
                <a:spcPts val="295"/>
              </a:spcBef>
            </a:pPr>
            <a:r>
              <a:rPr sz="2400" u="sng" dirty="0">
                <a:uFill>
                  <a:solidFill>
                    <a:srgbClr val="000000"/>
                  </a:solidFill>
                </a:uFill>
                <a:latin typeface="Arial MT"/>
                <a:cs typeface="Arial MT"/>
              </a:rPr>
              <a:t>What</a:t>
            </a:r>
            <a:r>
              <a:rPr sz="2400" u="sng" spc="-35" dirty="0">
                <a:uFill>
                  <a:solidFill>
                    <a:srgbClr val="000000"/>
                  </a:solidFill>
                </a:uFill>
                <a:latin typeface="Arial MT"/>
                <a:cs typeface="Arial MT"/>
              </a:rPr>
              <a:t> </a:t>
            </a:r>
            <a:r>
              <a:rPr sz="2400" u="sng" dirty="0">
                <a:uFill>
                  <a:solidFill>
                    <a:srgbClr val="000000"/>
                  </a:solidFill>
                </a:uFill>
                <a:latin typeface="Arial MT"/>
                <a:cs typeface="Arial MT"/>
              </a:rPr>
              <a:t>are</a:t>
            </a:r>
            <a:r>
              <a:rPr sz="2400" u="sng" spc="-30" dirty="0">
                <a:uFill>
                  <a:solidFill>
                    <a:srgbClr val="000000"/>
                  </a:solidFill>
                </a:uFill>
                <a:latin typeface="Arial MT"/>
                <a:cs typeface="Arial MT"/>
              </a:rPr>
              <a:t> </a:t>
            </a:r>
            <a:r>
              <a:rPr sz="2400" u="sng" dirty="0">
                <a:uFill>
                  <a:solidFill>
                    <a:srgbClr val="000000"/>
                  </a:solidFill>
                </a:uFill>
                <a:latin typeface="Arial MT"/>
                <a:cs typeface="Arial MT"/>
              </a:rPr>
              <a:t>the</a:t>
            </a:r>
            <a:r>
              <a:rPr sz="2400" u="sng" spc="-35" dirty="0">
                <a:uFill>
                  <a:solidFill>
                    <a:srgbClr val="000000"/>
                  </a:solidFill>
                </a:uFill>
                <a:latin typeface="Arial MT"/>
                <a:cs typeface="Arial MT"/>
              </a:rPr>
              <a:t> </a:t>
            </a:r>
            <a:r>
              <a:rPr sz="2400" u="sng" dirty="0">
                <a:uFill>
                  <a:solidFill>
                    <a:srgbClr val="000000"/>
                  </a:solidFill>
                </a:uFill>
                <a:latin typeface="Arial MT"/>
                <a:cs typeface="Arial MT"/>
              </a:rPr>
              <a:t>total</a:t>
            </a:r>
            <a:r>
              <a:rPr sz="2400" u="sng" spc="-50" dirty="0">
                <a:uFill>
                  <a:solidFill>
                    <a:srgbClr val="000000"/>
                  </a:solidFill>
                </a:uFill>
                <a:latin typeface="Arial MT"/>
                <a:cs typeface="Arial MT"/>
              </a:rPr>
              <a:t> </a:t>
            </a:r>
            <a:r>
              <a:rPr sz="2400" u="sng" spc="-10" dirty="0">
                <a:uFill>
                  <a:solidFill>
                    <a:srgbClr val="000000"/>
                  </a:solidFill>
                </a:uFill>
                <a:latin typeface="Arial MT"/>
                <a:cs typeface="Arial MT"/>
              </a:rPr>
              <a:t>units</a:t>
            </a:r>
            <a:r>
              <a:rPr sz="2400" spc="-10" dirty="0">
                <a:latin typeface="Arial MT"/>
                <a:cs typeface="Arial MT"/>
              </a:rPr>
              <a:t> </a:t>
            </a:r>
            <a:r>
              <a:rPr sz="2400" u="sng" spc="-10" dirty="0">
                <a:uFill>
                  <a:solidFill>
                    <a:srgbClr val="000000"/>
                  </a:solidFill>
                </a:uFill>
                <a:latin typeface="Arial MT"/>
                <a:cs typeface="Arial MT"/>
              </a:rPr>
              <a:t>produced???</a:t>
            </a:r>
            <a:endParaRPr sz="2400">
              <a:latin typeface="Arial MT"/>
              <a:cs typeface="Arial MT"/>
            </a:endParaRPr>
          </a:p>
        </p:txBody>
      </p:sp>
      <p:sp>
        <p:nvSpPr>
          <p:cNvPr id="7" name="object 7"/>
          <p:cNvSpPr/>
          <p:nvPr/>
        </p:nvSpPr>
        <p:spPr>
          <a:xfrm>
            <a:off x="6527292" y="3416265"/>
            <a:ext cx="576580" cy="171450"/>
          </a:xfrm>
          <a:custGeom>
            <a:avLst/>
            <a:gdLst/>
            <a:ahLst/>
            <a:cxnLst/>
            <a:rect l="l" t="t" r="r" b="b"/>
            <a:pathLst>
              <a:path w="576579" h="171450">
                <a:moveTo>
                  <a:pt x="404622" y="0"/>
                </a:moveTo>
                <a:lnTo>
                  <a:pt x="404622" y="171450"/>
                </a:lnTo>
                <a:lnTo>
                  <a:pt x="518922" y="114300"/>
                </a:lnTo>
                <a:lnTo>
                  <a:pt x="433197" y="114300"/>
                </a:lnTo>
                <a:lnTo>
                  <a:pt x="433197" y="57150"/>
                </a:lnTo>
                <a:lnTo>
                  <a:pt x="518922" y="57150"/>
                </a:lnTo>
                <a:lnTo>
                  <a:pt x="404622" y="0"/>
                </a:lnTo>
                <a:close/>
              </a:path>
              <a:path w="576579" h="171450">
                <a:moveTo>
                  <a:pt x="404622" y="57150"/>
                </a:moveTo>
                <a:lnTo>
                  <a:pt x="0" y="57150"/>
                </a:lnTo>
                <a:lnTo>
                  <a:pt x="0" y="114300"/>
                </a:lnTo>
                <a:lnTo>
                  <a:pt x="404622" y="114300"/>
                </a:lnTo>
                <a:lnTo>
                  <a:pt x="404622" y="57150"/>
                </a:lnTo>
                <a:close/>
              </a:path>
              <a:path w="576579" h="171450">
                <a:moveTo>
                  <a:pt x="518922" y="57150"/>
                </a:moveTo>
                <a:lnTo>
                  <a:pt x="433197" y="57150"/>
                </a:lnTo>
                <a:lnTo>
                  <a:pt x="433197" y="114300"/>
                </a:lnTo>
                <a:lnTo>
                  <a:pt x="518922" y="114300"/>
                </a:lnTo>
                <a:lnTo>
                  <a:pt x="576072" y="85725"/>
                </a:lnTo>
                <a:lnTo>
                  <a:pt x="518922" y="57150"/>
                </a:lnTo>
                <a:close/>
              </a:path>
            </a:pathLst>
          </a:custGeom>
          <a:solidFill>
            <a:srgbClr val="929292"/>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17401" y="1108709"/>
            <a:ext cx="11151235" cy="1273175"/>
          </a:xfrm>
          <a:prstGeom prst="rect">
            <a:avLst/>
          </a:prstGeom>
        </p:spPr>
        <p:txBody>
          <a:bodyPr vert="horz" wrap="square" lIns="0" tIns="12700" rIns="0" bIns="0" rtlCol="0">
            <a:spAutoFit/>
          </a:bodyPr>
          <a:lstStyle/>
          <a:p>
            <a:pPr marL="469265" indent="-456565">
              <a:lnSpc>
                <a:spcPct val="100000"/>
              </a:lnSpc>
              <a:spcBef>
                <a:spcPts val="100"/>
              </a:spcBef>
              <a:buSzPct val="79166"/>
              <a:buChar char="•"/>
              <a:tabLst>
                <a:tab pos="469265" algn="l"/>
              </a:tabLst>
            </a:pPr>
            <a:r>
              <a:rPr sz="2400" dirty="0">
                <a:latin typeface="Arial MT"/>
                <a:cs typeface="Arial MT"/>
              </a:rPr>
              <a:t>Number</a:t>
            </a:r>
            <a:r>
              <a:rPr sz="2400" spc="-55"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whole,</a:t>
            </a:r>
            <a:r>
              <a:rPr sz="2400" spc="-50" dirty="0">
                <a:latin typeface="Arial MT"/>
                <a:cs typeface="Arial MT"/>
              </a:rPr>
              <a:t> </a:t>
            </a:r>
            <a:r>
              <a:rPr sz="2400" dirty="0">
                <a:latin typeface="Arial MT"/>
                <a:cs typeface="Arial MT"/>
              </a:rPr>
              <a:t>complete</a:t>
            </a:r>
            <a:r>
              <a:rPr sz="2400" spc="-55" dirty="0">
                <a:latin typeface="Arial MT"/>
                <a:cs typeface="Arial MT"/>
              </a:rPr>
              <a:t> </a:t>
            </a:r>
            <a:r>
              <a:rPr sz="2400" dirty="0">
                <a:latin typeface="Arial MT"/>
                <a:cs typeface="Arial MT"/>
              </a:rPr>
              <a:t>units</a:t>
            </a:r>
            <a:r>
              <a:rPr sz="2400" spc="-60" dirty="0">
                <a:latin typeface="Arial MT"/>
                <a:cs typeface="Arial MT"/>
              </a:rPr>
              <a:t> </a:t>
            </a:r>
            <a:r>
              <a:rPr sz="2400" dirty="0">
                <a:latin typeface="Arial MT"/>
                <a:cs typeface="Arial MT"/>
              </a:rPr>
              <a:t>one</a:t>
            </a:r>
            <a:r>
              <a:rPr sz="2400" spc="-65" dirty="0">
                <a:latin typeface="Arial MT"/>
                <a:cs typeface="Arial MT"/>
              </a:rPr>
              <a:t> </a:t>
            </a:r>
            <a:r>
              <a:rPr sz="2400" dirty="0">
                <a:latin typeface="Arial MT"/>
                <a:cs typeface="Arial MT"/>
              </a:rPr>
              <a:t>could</a:t>
            </a:r>
            <a:r>
              <a:rPr sz="2400" spc="-50" dirty="0">
                <a:latin typeface="Arial MT"/>
                <a:cs typeface="Arial MT"/>
              </a:rPr>
              <a:t> </a:t>
            </a:r>
            <a:r>
              <a:rPr sz="2400" dirty="0">
                <a:latin typeface="Arial MT"/>
                <a:cs typeface="Arial MT"/>
              </a:rPr>
              <a:t>obtain</a:t>
            </a:r>
            <a:r>
              <a:rPr sz="2400" spc="-60" dirty="0">
                <a:latin typeface="Arial MT"/>
                <a:cs typeface="Arial MT"/>
              </a:rPr>
              <a:t> </a:t>
            </a:r>
            <a:r>
              <a:rPr sz="2400" dirty="0">
                <a:latin typeface="Arial MT"/>
                <a:cs typeface="Arial MT"/>
              </a:rPr>
              <a:t>from</a:t>
            </a:r>
            <a:r>
              <a:rPr sz="2400" spc="-9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materials</a:t>
            </a:r>
            <a:r>
              <a:rPr sz="2400" spc="-50" dirty="0">
                <a:latin typeface="Arial MT"/>
                <a:cs typeface="Arial MT"/>
              </a:rPr>
              <a:t> </a:t>
            </a:r>
            <a:r>
              <a:rPr sz="2400" dirty="0">
                <a:latin typeface="Arial MT"/>
                <a:cs typeface="Arial MT"/>
              </a:rPr>
              <a:t>and</a:t>
            </a:r>
            <a:r>
              <a:rPr sz="2400" spc="-55" dirty="0">
                <a:latin typeface="Arial MT"/>
                <a:cs typeface="Arial MT"/>
              </a:rPr>
              <a:t> </a:t>
            </a:r>
            <a:r>
              <a:rPr sz="2400" spc="-10" dirty="0">
                <a:latin typeface="Arial MT"/>
                <a:cs typeface="Arial MT"/>
              </a:rPr>
              <a:t>effort</a:t>
            </a:r>
            <a:endParaRPr sz="2400" dirty="0">
              <a:latin typeface="Arial MT"/>
              <a:cs typeface="Arial MT"/>
            </a:endParaRPr>
          </a:p>
          <a:p>
            <a:pPr marL="469900">
              <a:lnSpc>
                <a:spcPct val="100000"/>
              </a:lnSpc>
              <a:spcBef>
                <a:spcPts val="5"/>
              </a:spcBef>
            </a:pPr>
            <a:r>
              <a:rPr sz="2400" dirty="0">
                <a:latin typeface="Arial MT"/>
                <a:cs typeface="Arial MT"/>
              </a:rPr>
              <a:t>contained</a:t>
            </a:r>
            <a:r>
              <a:rPr sz="2400" spc="-80" dirty="0">
                <a:latin typeface="Arial MT"/>
                <a:cs typeface="Arial MT"/>
              </a:rPr>
              <a:t> </a:t>
            </a:r>
            <a:r>
              <a:rPr sz="2400" dirty="0">
                <a:latin typeface="Arial MT"/>
                <a:cs typeface="Arial MT"/>
              </a:rPr>
              <a:t>in</a:t>
            </a:r>
            <a:r>
              <a:rPr sz="2400" spc="-95" dirty="0">
                <a:latin typeface="Arial MT"/>
                <a:cs typeface="Arial MT"/>
              </a:rPr>
              <a:t> </a:t>
            </a:r>
            <a:r>
              <a:rPr sz="2400" dirty="0">
                <a:latin typeface="Arial MT"/>
                <a:cs typeface="Arial MT"/>
              </a:rPr>
              <a:t>partially</a:t>
            </a:r>
            <a:r>
              <a:rPr sz="2400" spc="-80" dirty="0">
                <a:latin typeface="Arial MT"/>
                <a:cs typeface="Arial MT"/>
              </a:rPr>
              <a:t> </a:t>
            </a:r>
            <a:r>
              <a:rPr sz="2400" dirty="0">
                <a:latin typeface="Arial MT"/>
                <a:cs typeface="Arial MT"/>
              </a:rPr>
              <a:t>completed</a:t>
            </a:r>
            <a:r>
              <a:rPr sz="2400" spc="-90" dirty="0">
                <a:latin typeface="Arial MT"/>
                <a:cs typeface="Arial MT"/>
              </a:rPr>
              <a:t> </a:t>
            </a:r>
            <a:r>
              <a:rPr sz="2400" spc="-10" dirty="0">
                <a:latin typeface="Arial MT"/>
                <a:cs typeface="Arial MT"/>
              </a:rPr>
              <a:t>units</a:t>
            </a:r>
            <a:endParaRPr sz="2400" dirty="0">
              <a:latin typeface="Arial MT"/>
              <a:cs typeface="Arial MT"/>
            </a:endParaRPr>
          </a:p>
          <a:p>
            <a:pPr marL="469265" indent="-456565">
              <a:lnSpc>
                <a:spcPct val="100000"/>
              </a:lnSpc>
              <a:spcBef>
                <a:spcPts val="1175"/>
              </a:spcBef>
              <a:buSzPct val="79166"/>
              <a:buChar char="•"/>
              <a:tabLst>
                <a:tab pos="469265" algn="l"/>
              </a:tabLst>
            </a:pPr>
            <a:r>
              <a:rPr sz="2400" dirty="0">
                <a:latin typeface="Arial MT"/>
                <a:cs typeface="Arial MT"/>
              </a:rPr>
              <a:t>Logic:</a:t>
            </a:r>
            <a:r>
              <a:rPr sz="2400" spc="-105" dirty="0">
                <a:latin typeface="Arial MT"/>
                <a:cs typeface="Arial MT"/>
              </a:rPr>
              <a:t> </a:t>
            </a:r>
            <a:r>
              <a:rPr sz="2400" spc="-10" dirty="0">
                <a:latin typeface="Arial MT"/>
                <a:cs typeface="Arial MT"/>
              </a:rPr>
              <a:t>Two</a:t>
            </a:r>
            <a:r>
              <a:rPr sz="2400" spc="-80" dirty="0">
                <a:latin typeface="Arial MT"/>
                <a:cs typeface="Arial MT"/>
              </a:rPr>
              <a:t> </a:t>
            </a:r>
            <a:r>
              <a:rPr sz="2400" dirty="0">
                <a:latin typeface="Arial MT"/>
                <a:cs typeface="Arial MT"/>
              </a:rPr>
              <a:t>half</a:t>
            </a:r>
            <a:r>
              <a:rPr sz="2400" spc="-70" dirty="0">
                <a:latin typeface="Arial MT"/>
                <a:cs typeface="Arial MT"/>
              </a:rPr>
              <a:t> </a:t>
            </a:r>
            <a:r>
              <a:rPr sz="2400" dirty="0">
                <a:latin typeface="Arial MT"/>
                <a:cs typeface="Arial MT"/>
              </a:rPr>
              <a:t>completed</a:t>
            </a:r>
            <a:r>
              <a:rPr sz="2400" spc="-55" dirty="0">
                <a:latin typeface="Arial MT"/>
                <a:cs typeface="Arial MT"/>
              </a:rPr>
              <a:t> </a:t>
            </a:r>
            <a:r>
              <a:rPr sz="2400" dirty="0">
                <a:latin typeface="Arial MT"/>
                <a:cs typeface="Arial MT"/>
              </a:rPr>
              <a:t>products</a:t>
            </a:r>
            <a:r>
              <a:rPr sz="2400" spc="-70"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equivalent</a:t>
            </a:r>
            <a:r>
              <a:rPr sz="2400" spc="-45"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one</a:t>
            </a:r>
            <a:r>
              <a:rPr sz="2400" spc="-75" dirty="0">
                <a:latin typeface="Arial MT"/>
                <a:cs typeface="Arial MT"/>
              </a:rPr>
              <a:t> </a:t>
            </a:r>
            <a:r>
              <a:rPr sz="2400" dirty="0">
                <a:latin typeface="Arial MT"/>
                <a:cs typeface="Arial MT"/>
              </a:rPr>
              <a:t>complete</a:t>
            </a:r>
            <a:r>
              <a:rPr sz="2400" spc="-65" dirty="0">
                <a:latin typeface="Arial MT"/>
                <a:cs typeface="Arial MT"/>
              </a:rPr>
              <a:t> </a:t>
            </a:r>
            <a:r>
              <a:rPr sz="2400" spc="-10" dirty="0">
                <a:latin typeface="Arial MT"/>
                <a:cs typeface="Arial MT"/>
              </a:rPr>
              <a:t>product.</a:t>
            </a:r>
            <a:endParaRPr sz="2400" dirty="0">
              <a:latin typeface="Arial MT"/>
              <a:cs typeface="Arial MT"/>
            </a:endParaRPr>
          </a:p>
        </p:txBody>
      </p:sp>
      <p:pic>
        <p:nvPicPr>
          <p:cNvPr id="4" name="object 4"/>
          <p:cNvPicPr/>
          <p:nvPr/>
        </p:nvPicPr>
        <p:blipFill>
          <a:blip r:embed="rId2" cstate="print"/>
          <a:stretch>
            <a:fillRect/>
          </a:stretch>
        </p:blipFill>
        <p:spPr>
          <a:xfrm>
            <a:off x="2268982" y="3270250"/>
            <a:ext cx="1999995" cy="1548764"/>
          </a:xfrm>
          <a:prstGeom prst="rect">
            <a:avLst/>
          </a:prstGeom>
        </p:spPr>
      </p:pic>
      <p:sp>
        <p:nvSpPr>
          <p:cNvPr id="5" name="object 5"/>
          <p:cNvSpPr txBox="1"/>
          <p:nvPr/>
        </p:nvSpPr>
        <p:spPr>
          <a:xfrm>
            <a:off x="4304157" y="3549472"/>
            <a:ext cx="481330" cy="1123315"/>
          </a:xfrm>
          <a:prstGeom prst="rect">
            <a:avLst/>
          </a:prstGeom>
        </p:spPr>
        <p:txBody>
          <a:bodyPr vert="horz" wrap="square" lIns="0" tIns="12700" rIns="0" bIns="0" rtlCol="0">
            <a:spAutoFit/>
          </a:bodyPr>
          <a:lstStyle/>
          <a:p>
            <a:pPr marL="12700">
              <a:lnSpc>
                <a:spcPct val="100000"/>
              </a:lnSpc>
              <a:spcBef>
                <a:spcPts val="100"/>
              </a:spcBef>
            </a:pPr>
            <a:r>
              <a:rPr sz="7200" spc="-50" dirty="0">
                <a:solidFill>
                  <a:srgbClr val="006FC0"/>
                </a:solidFill>
                <a:latin typeface="Calibri Light"/>
                <a:cs typeface="Calibri Light"/>
              </a:rPr>
              <a:t>+</a:t>
            </a:r>
            <a:endParaRPr sz="7200">
              <a:latin typeface="Calibri Light"/>
              <a:cs typeface="Calibri Light"/>
            </a:endParaRPr>
          </a:p>
        </p:txBody>
      </p:sp>
      <p:pic>
        <p:nvPicPr>
          <p:cNvPr id="6" name="object 6"/>
          <p:cNvPicPr/>
          <p:nvPr/>
        </p:nvPicPr>
        <p:blipFill>
          <a:blip r:embed="rId3" cstate="print"/>
          <a:stretch>
            <a:fillRect/>
          </a:stretch>
        </p:blipFill>
        <p:spPr>
          <a:xfrm>
            <a:off x="5156961" y="3261105"/>
            <a:ext cx="1999868" cy="1548765"/>
          </a:xfrm>
          <a:prstGeom prst="rect">
            <a:avLst/>
          </a:prstGeom>
        </p:spPr>
      </p:pic>
      <p:sp>
        <p:nvSpPr>
          <p:cNvPr id="7" name="object 7"/>
          <p:cNvSpPr txBox="1"/>
          <p:nvPr/>
        </p:nvSpPr>
        <p:spPr>
          <a:xfrm>
            <a:off x="7211314" y="3568395"/>
            <a:ext cx="443230" cy="1031875"/>
          </a:xfrm>
          <a:prstGeom prst="rect">
            <a:avLst/>
          </a:prstGeom>
        </p:spPr>
        <p:txBody>
          <a:bodyPr vert="horz" wrap="square" lIns="0" tIns="12700" rIns="0" bIns="0" rtlCol="0">
            <a:spAutoFit/>
          </a:bodyPr>
          <a:lstStyle/>
          <a:p>
            <a:pPr marL="12700">
              <a:lnSpc>
                <a:spcPct val="100000"/>
              </a:lnSpc>
              <a:spcBef>
                <a:spcPts val="100"/>
              </a:spcBef>
            </a:pPr>
            <a:r>
              <a:rPr sz="6600" spc="-50" dirty="0">
                <a:solidFill>
                  <a:srgbClr val="006FC0"/>
                </a:solidFill>
                <a:latin typeface="Calibri Light"/>
                <a:cs typeface="Calibri Light"/>
              </a:rPr>
              <a:t>=</a:t>
            </a:r>
            <a:endParaRPr sz="6600">
              <a:latin typeface="Calibri Light"/>
              <a:cs typeface="Calibri Light"/>
            </a:endParaRPr>
          </a:p>
        </p:txBody>
      </p:sp>
      <p:grpSp>
        <p:nvGrpSpPr>
          <p:cNvPr id="8" name="object 8"/>
          <p:cNvGrpSpPr/>
          <p:nvPr/>
        </p:nvGrpSpPr>
        <p:grpSpPr>
          <a:xfrm>
            <a:off x="8072373" y="3277870"/>
            <a:ext cx="1849120" cy="1541780"/>
            <a:chOff x="8072373" y="3277870"/>
            <a:chExt cx="1849120" cy="1541780"/>
          </a:xfrm>
        </p:grpSpPr>
        <p:sp>
          <p:nvSpPr>
            <p:cNvPr id="9" name="object 9"/>
            <p:cNvSpPr/>
            <p:nvPr/>
          </p:nvSpPr>
          <p:spPr>
            <a:xfrm>
              <a:off x="8456675" y="3375660"/>
              <a:ext cx="1272540" cy="1437640"/>
            </a:xfrm>
            <a:custGeom>
              <a:avLst/>
              <a:gdLst/>
              <a:ahLst/>
              <a:cxnLst/>
              <a:rect l="l" t="t" r="r" b="b"/>
              <a:pathLst>
                <a:path w="1272540" h="1437639">
                  <a:moveTo>
                    <a:pt x="1272540" y="0"/>
                  </a:moveTo>
                  <a:lnTo>
                    <a:pt x="0" y="0"/>
                  </a:lnTo>
                  <a:lnTo>
                    <a:pt x="99949" y="1354582"/>
                  </a:lnTo>
                  <a:lnTo>
                    <a:pt x="101600" y="1360932"/>
                  </a:lnTo>
                  <a:lnTo>
                    <a:pt x="104775" y="1365631"/>
                  </a:lnTo>
                  <a:lnTo>
                    <a:pt x="106299" y="1368806"/>
                  </a:lnTo>
                  <a:lnTo>
                    <a:pt x="111125" y="1371981"/>
                  </a:lnTo>
                  <a:lnTo>
                    <a:pt x="115824" y="1373632"/>
                  </a:lnTo>
                  <a:lnTo>
                    <a:pt x="122174" y="1378331"/>
                  </a:lnTo>
                  <a:lnTo>
                    <a:pt x="138049" y="1386332"/>
                  </a:lnTo>
                  <a:lnTo>
                    <a:pt x="149098" y="1389507"/>
                  </a:lnTo>
                  <a:lnTo>
                    <a:pt x="161798" y="1392682"/>
                  </a:lnTo>
                  <a:lnTo>
                    <a:pt x="179324" y="1397381"/>
                  </a:lnTo>
                  <a:lnTo>
                    <a:pt x="206248" y="1403731"/>
                  </a:lnTo>
                  <a:lnTo>
                    <a:pt x="230124" y="1408557"/>
                  </a:lnTo>
                  <a:lnTo>
                    <a:pt x="266573" y="1414907"/>
                  </a:lnTo>
                  <a:lnTo>
                    <a:pt x="336423" y="1422781"/>
                  </a:lnTo>
                  <a:lnTo>
                    <a:pt x="374396" y="1427607"/>
                  </a:lnTo>
                  <a:lnTo>
                    <a:pt x="415671" y="1429131"/>
                  </a:lnTo>
                  <a:lnTo>
                    <a:pt x="456946" y="1432306"/>
                  </a:lnTo>
                  <a:lnTo>
                    <a:pt x="531495" y="1435481"/>
                  </a:lnTo>
                  <a:lnTo>
                    <a:pt x="558546" y="1435481"/>
                  </a:lnTo>
                  <a:lnTo>
                    <a:pt x="582295" y="1437132"/>
                  </a:lnTo>
                  <a:lnTo>
                    <a:pt x="656844" y="1437132"/>
                  </a:lnTo>
                  <a:lnTo>
                    <a:pt x="699643" y="1435481"/>
                  </a:lnTo>
                  <a:lnTo>
                    <a:pt x="753618" y="1435481"/>
                  </a:lnTo>
                  <a:lnTo>
                    <a:pt x="809244" y="1432306"/>
                  </a:lnTo>
                  <a:lnTo>
                    <a:pt x="875792" y="1429131"/>
                  </a:lnTo>
                  <a:lnTo>
                    <a:pt x="918718" y="1425956"/>
                  </a:lnTo>
                  <a:lnTo>
                    <a:pt x="955167" y="1421257"/>
                  </a:lnTo>
                  <a:lnTo>
                    <a:pt x="985266" y="1416431"/>
                  </a:lnTo>
                  <a:lnTo>
                    <a:pt x="1015492" y="1413256"/>
                  </a:lnTo>
                  <a:lnTo>
                    <a:pt x="1042416" y="1408557"/>
                  </a:lnTo>
                  <a:lnTo>
                    <a:pt x="1067816" y="1403731"/>
                  </a:lnTo>
                  <a:lnTo>
                    <a:pt x="1086866" y="1399032"/>
                  </a:lnTo>
                  <a:lnTo>
                    <a:pt x="1104265" y="1394206"/>
                  </a:lnTo>
                  <a:lnTo>
                    <a:pt x="1118616" y="1391031"/>
                  </a:lnTo>
                  <a:lnTo>
                    <a:pt x="1126490" y="1387856"/>
                  </a:lnTo>
                  <a:lnTo>
                    <a:pt x="1129665" y="1386332"/>
                  </a:lnTo>
                  <a:lnTo>
                    <a:pt x="1139190" y="1383157"/>
                  </a:lnTo>
                  <a:lnTo>
                    <a:pt x="1147191" y="1379982"/>
                  </a:lnTo>
                  <a:lnTo>
                    <a:pt x="1153541" y="1375156"/>
                  </a:lnTo>
                  <a:lnTo>
                    <a:pt x="1156716" y="1375156"/>
                  </a:lnTo>
                  <a:lnTo>
                    <a:pt x="1159764" y="1371981"/>
                  </a:lnTo>
                  <a:lnTo>
                    <a:pt x="1166114" y="1367282"/>
                  </a:lnTo>
                  <a:lnTo>
                    <a:pt x="1167765" y="1364107"/>
                  </a:lnTo>
                  <a:lnTo>
                    <a:pt x="1170940" y="1360932"/>
                  </a:lnTo>
                  <a:lnTo>
                    <a:pt x="1170940" y="1354582"/>
                  </a:lnTo>
                  <a:lnTo>
                    <a:pt x="1272540" y="0"/>
                  </a:lnTo>
                  <a:close/>
                </a:path>
              </a:pathLst>
            </a:custGeom>
            <a:solidFill>
              <a:srgbClr val="00B7A4"/>
            </a:solidFill>
          </p:spPr>
          <p:txBody>
            <a:bodyPr wrap="square" lIns="0" tIns="0" rIns="0" bIns="0" rtlCol="0"/>
            <a:lstStyle/>
            <a:p>
              <a:endParaRPr/>
            </a:p>
          </p:txBody>
        </p:sp>
        <p:sp>
          <p:nvSpPr>
            <p:cNvPr id="10" name="object 10"/>
            <p:cNvSpPr/>
            <p:nvPr/>
          </p:nvSpPr>
          <p:spPr>
            <a:xfrm>
              <a:off x="8456675" y="3375660"/>
              <a:ext cx="1272540" cy="1437640"/>
            </a:xfrm>
            <a:custGeom>
              <a:avLst/>
              <a:gdLst/>
              <a:ahLst/>
              <a:cxnLst/>
              <a:rect l="l" t="t" r="r" b="b"/>
              <a:pathLst>
                <a:path w="1272540" h="1437639">
                  <a:moveTo>
                    <a:pt x="0" y="0"/>
                  </a:moveTo>
                  <a:lnTo>
                    <a:pt x="1272540" y="0"/>
                  </a:lnTo>
                  <a:lnTo>
                    <a:pt x="1170940" y="1354582"/>
                  </a:lnTo>
                  <a:lnTo>
                    <a:pt x="1170940" y="1360932"/>
                  </a:lnTo>
                  <a:lnTo>
                    <a:pt x="1167765" y="1364107"/>
                  </a:lnTo>
                  <a:lnTo>
                    <a:pt x="1166114" y="1367282"/>
                  </a:lnTo>
                  <a:lnTo>
                    <a:pt x="1159764" y="1371981"/>
                  </a:lnTo>
                  <a:lnTo>
                    <a:pt x="1156716" y="1375156"/>
                  </a:lnTo>
                  <a:lnTo>
                    <a:pt x="1153541" y="1375156"/>
                  </a:lnTo>
                  <a:lnTo>
                    <a:pt x="1147191" y="1379982"/>
                  </a:lnTo>
                  <a:lnTo>
                    <a:pt x="1139190" y="1383157"/>
                  </a:lnTo>
                  <a:lnTo>
                    <a:pt x="1129665" y="1386332"/>
                  </a:lnTo>
                  <a:lnTo>
                    <a:pt x="1126490" y="1387856"/>
                  </a:lnTo>
                  <a:lnTo>
                    <a:pt x="1118616" y="1391031"/>
                  </a:lnTo>
                  <a:lnTo>
                    <a:pt x="1104265" y="1394206"/>
                  </a:lnTo>
                  <a:lnTo>
                    <a:pt x="1086866" y="1399032"/>
                  </a:lnTo>
                  <a:lnTo>
                    <a:pt x="1067816" y="1403731"/>
                  </a:lnTo>
                  <a:lnTo>
                    <a:pt x="1042416" y="1408557"/>
                  </a:lnTo>
                  <a:lnTo>
                    <a:pt x="1015492" y="1413256"/>
                  </a:lnTo>
                  <a:lnTo>
                    <a:pt x="985266" y="1416431"/>
                  </a:lnTo>
                  <a:lnTo>
                    <a:pt x="955167" y="1421257"/>
                  </a:lnTo>
                  <a:lnTo>
                    <a:pt x="918718" y="1425956"/>
                  </a:lnTo>
                  <a:lnTo>
                    <a:pt x="875792" y="1429131"/>
                  </a:lnTo>
                  <a:lnTo>
                    <a:pt x="809244" y="1432306"/>
                  </a:lnTo>
                  <a:lnTo>
                    <a:pt x="753618" y="1435481"/>
                  </a:lnTo>
                  <a:lnTo>
                    <a:pt x="699643" y="1435481"/>
                  </a:lnTo>
                  <a:lnTo>
                    <a:pt x="656844" y="1437132"/>
                  </a:lnTo>
                  <a:lnTo>
                    <a:pt x="618744" y="1437132"/>
                  </a:lnTo>
                  <a:lnTo>
                    <a:pt x="582295" y="1437132"/>
                  </a:lnTo>
                  <a:lnTo>
                    <a:pt x="558546" y="1435481"/>
                  </a:lnTo>
                  <a:lnTo>
                    <a:pt x="531495" y="1435481"/>
                  </a:lnTo>
                  <a:lnTo>
                    <a:pt x="498221" y="1433957"/>
                  </a:lnTo>
                  <a:lnTo>
                    <a:pt x="456946" y="1432306"/>
                  </a:lnTo>
                  <a:lnTo>
                    <a:pt x="415671" y="1429131"/>
                  </a:lnTo>
                  <a:lnTo>
                    <a:pt x="374396" y="1427607"/>
                  </a:lnTo>
                  <a:lnTo>
                    <a:pt x="336423" y="1422781"/>
                  </a:lnTo>
                  <a:lnTo>
                    <a:pt x="307848" y="1419606"/>
                  </a:lnTo>
                  <a:lnTo>
                    <a:pt x="266573" y="1414907"/>
                  </a:lnTo>
                  <a:lnTo>
                    <a:pt x="206248" y="1403731"/>
                  </a:lnTo>
                  <a:lnTo>
                    <a:pt x="161798" y="1392682"/>
                  </a:lnTo>
                  <a:lnTo>
                    <a:pt x="149098" y="1389507"/>
                  </a:lnTo>
                  <a:lnTo>
                    <a:pt x="138049" y="1386332"/>
                  </a:lnTo>
                  <a:lnTo>
                    <a:pt x="128524" y="1381506"/>
                  </a:lnTo>
                  <a:lnTo>
                    <a:pt x="122174" y="1378331"/>
                  </a:lnTo>
                  <a:lnTo>
                    <a:pt x="115824" y="1373632"/>
                  </a:lnTo>
                  <a:lnTo>
                    <a:pt x="111125" y="1371981"/>
                  </a:lnTo>
                  <a:lnTo>
                    <a:pt x="106299" y="1368806"/>
                  </a:lnTo>
                  <a:lnTo>
                    <a:pt x="104775" y="1365631"/>
                  </a:lnTo>
                  <a:lnTo>
                    <a:pt x="101600" y="1360932"/>
                  </a:lnTo>
                  <a:lnTo>
                    <a:pt x="99949" y="1354582"/>
                  </a:lnTo>
                  <a:lnTo>
                    <a:pt x="0" y="0"/>
                  </a:lnTo>
                </a:path>
              </a:pathLst>
            </a:custGeom>
            <a:ln w="12700">
              <a:solidFill>
                <a:srgbClr val="008080"/>
              </a:solidFill>
            </a:ln>
          </p:spPr>
          <p:txBody>
            <a:bodyPr wrap="square" lIns="0" tIns="0" rIns="0" bIns="0" rtlCol="0"/>
            <a:lstStyle/>
            <a:p>
              <a:endParaRPr/>
            </a:p>
          </p:txBody>
        </p:sp>
        <p:sp>
          <p:nvSpPr>
            <p:cNvPr id="11" name="object 11"/>
            <p:cNvSpPr/>
            <p:nvPr/>
          </p:nvSpPr>
          <p:spPr>
            <a:xfrm>
              <a:off x="8459723" y="3284220"/>
              <a:ext cx="1259205" cy="181610"/>
            </a:xfrm>
            <a:custGeom>
              <a:avLst/>
              <a:gdLst/>
              <a:ahLst/>
              <a:cxnLst/>
              <a:rect l="l" t="t" r="r" b="b"/>
              <a:pathLst>
                <a:path w="1259204" h="181610">
                  <a:moveTo>
                    <a:pt x="629411" y="0"/>
                  </a:moveTo>
                  <a:lnTo>
                    <a:pt x="550462" y="707"/>
                  </a:lnTo>
                  <a:lnTo>
                    <a:pt x="474439" y="2771"/>
                  </a:lnTo>
                  <a:lnTo>
                    <a:pt x="401931" y="6108"/>
                  </a:lnTo>
                  <a:lnTo>
                    <a:pt x="333529" y="10632"/>
                  </a:lnTo>
                  <a:lnTo>
                    <a:pt x="269822" y="16257"/>
                  </a:lnTo>
                  <a:lnTo>
                    <a:pt x="211400" y="22899"/>
                  </a:lnTo>
                  <a:lnTo>
                    <a:pt x="158854" y="30472"/>
                  </a:lnTo>
                  <a:lnTo>
                    <a:pt x="112773" y="38890"/>
                  </a:lnTo>
                  <a:lnTo>
                    <a:pt x="73748" y="48068"/>
                  </a:lnTo>
                  <a:lnTo>
                    <a:pt x="19223" y="68364"/>
                  </a:lnTo>
                  <a:lnTo>
                    <a:pt x="0" y="90677"/>
                  </a:lnTo>
                  <a:lnTo>
                    <a:pt x="4904" y="102044"/>
                  </a:lnTo>
                  <a:lnTo>
                    <a:pt x="42368" y="123434"/>
                  </a:lnTo>
                  <a:lnTo>
                    <a:pt x="112773" y="142465"/>
                  </a:lnTo>
                  <a:lnTo>
                    <a:pt x="158854" y="150883"/>
                  </a:lnTo>
                  <a:lnTo>
                    <a:pt x="211400" y="158456"/>
                  </a:lnTo>
                  <a:lnTo>
                    <a:pt x="269822" y="165098"/>
                  </a:lnTo>
                  <a:lnTo>
                    <a:pt x="333529" y="170723"/>
                  </a:lnTo>
                  <a:lnTo>
                    <a:pt x="401931" y="175247"/>
                  </a:lnTo>
                  <a:lnTo>
                    <a:pt x="474439" y="178584"/>
                  </a:lnTo>
                  <a:lnTo>
                    <a:pt x="550462" y="180648"/>
                  </a:lnTo>
                  <a:lnTo>
                    <a:pt x="629411" y="181355"/>
                  </a:lnTo>
                  <a:lnTo>
                    <a:pt x="708361" y="180648"/>
                  </a:lnTo>
                  <a:lnTo>
                    <a:pt x="784384" y="178584"/>
                  </a:lnTo>
                  <a:lnTo>
                    <a:pt x="856892" y="175247"/>
                  </a:lnTo>
                  <a:lnTo>
                    <a:pt x="925294" y="170723"/>
                  </a:lnTo>
                  <a:lnTo>
                    <a:pt x="989001" y="165098"/>
                  </a:lnTo>
                  <a:lnTo>
                    <a:pt x="1047423" y="158456"/>
                  </a:lnTo>
                  <a:lnTo>
                    <a:pt x="1099969" y="150883"/>
                  </a:lnTo>
                  <a:lnTo>
                    <a:pt x="1146050" y="142465"/>
                  </a:lnTo>
                  <a:lnTo>
                    <a:pt x="1185075" y="133287"/>
                  </a:lnTo>
                  <a:lnTo>
                    <a:pt x="1239600" y="112991"/>
                  </a:lnTo>
                  <a:lnTo>
                    <a:pt x="1258824" y="90677"/>
                  </a:lnTo>
                  <a:lnTo>
                    <a:pt x="1253919" y="79311"/>
                  </a:lnTo>
                  <a:lnTo>
                    <a:pt x="1216455" y="57921"/>
                  </a:lnTo>
                  <a:lnTo>
                    <a:pt x="1146050" y="38890"/>
                  </a:lnTo>
                  <a:lnTo>
                    <a:pt x="1099969" y="30472"/>
                  </a:lnTo>
                  <a:lnTo>
                    <a:pt x="1047423" y="22899"/>
                  </a:lnTo>
                  <a:lnTo>
                    <a:pt x="989001" y="16257"/>
                  </a:lnTo>
                  <a:lnTo>
                    <a:pt x="925294" y="10632"/>
                  </a:lnTo>
                  <a:lnTo>
                    <a:pt x="856892" y="6108"/>
                  </a:lnTo>
                  <a:lnTo>
                    <a:pt x="784384" y="2771"/>
                  </a:lnTo>
                  <a:lnTo>
                    <a:pt x="708361" y="707"/>
                  </a:lnTo>
                  <a:lnTo>
                    <a:pt x="629411" y="0"/>
                  </a:lnTo>
                  <a:close/>
                </a:path>
              </a:pathLst>
            </a:custGeom>
            <a:solidFill>
              <a:srgbClr val="8080FF"/>
            </a:solidFill>
          </p:spPr>
          <p:txBody>
            <a:bodyPr wrap="square" lIns="0" tIns="0" rIns="0" bIns="0" rtlCol="0"/>
            <a:lstStyle/>
            <a:p>
              <a:endParaRPr/>
            </a:p>
          </p:txBody>
        </p:sp>
        <p:sp>
          <p:nvSpPr>
            <p:cNvPr id="12" name="object 12"/>
            <p:cNvSpPr/>
            <p:nvPr/>
          </p:nvSpPr>
          <p:spPr>
            <a:xfrm>
              <a:off x="8459723" y="3284220"/>
              <a:ext cx="1259205" cy="181610"/>
            </a:xfrm>
            <a:custGeom>
              <a:avLst/>
              <a:gdLst/>
              <a:ahLst/>
              <a:cxnLst/>
              <a:rect l="l" t="t" r="r" b="b"/>
              <a:pathLst>
                <a:path w="1259204" h="181610">
                  <a:moveTo>
                    <a:pt x="0" y="90677"/>
                  </a:moveTo>
                  <a:lnTo>
                    <a:pt x="42368" y="57921"/>
                  </a:lnTo>
                  <a:lnTo>
                    <a:pt x="112773" y="38890"/>
                  </a:lnTo>
                  <a:lnTo>
                    <a:pt x="158854" y="30472"/>
                  </a:lnTo>
                  <a:lnTo>
                    <a:pt x="211400" y="22899"/>
                  </a:lnTo>
                  <a:lnTo>
                    <a:pt x="269822" y="16257"/>
                  </a:lnTo>
                  <a:lnTo>
                    <a:pt x="333529" y="10632"/>
                  </a:lnTo>
                  <a:lnTo>
                    <a:pt x="401931" y="6108"/>
                  </a:lnTo>
                  <a:lnTo>
                    <a:pt x="474439" y="2771"/>
                  </a:lnTo>
                  <a:lnTo>
                    <a:pt x="550462" y="707"/>
                  </a:lnTo>
                  <a:lnTo>
                    <a:pt x="629411" y="0"/>
                  </a:lnTo>
                  <a:lnTo>
                    <a:pt x="708361" y="707"/>
                  </a:lnTo>
                  <a:lnTo>
                    <a:pt x="784384" y="2771"/>
                  </a:lnTo>
                  <a:lnTo>
                    <a:pt x="856892" y="6108"/>
                  </a:lnTo>
                  <a:lnTo>
                    <a:pt x="925294" y="10632"/>
                  </a:lnTo>
                  <a:lnTo>
                    <a:pt x="989001" y="16257"/>
                  </a:lnTo>
                  <a:lnTo>
                    <a:pt x="1047423" y="22899"/>
                  </a:lnTo>
                  <a:lnTo>
                    <a:pt x="1099969" y="30472"/>
                  </a:lnTo>
                  <a:lnTo>
                    <a:pt x="1146050" y="38890"/>
                  </a:lnTo>
                  <a:lnTo>
                    <a:pt x="1185075" y="48068"/>
                  </a:lnTo>
                  <a:lnTo>
                    <a:pt x="1239600" y="68364"/>
                  </a:lnTo>
                  <a:lnTo>
                    <a:pt x="1258824" y="90677"/>
                  </a:lnTo>
                  <a:lnTo>
                    <a:pt x="1253919" y="102044"/>
                  </a:lnTo>
                  <a:lnTo>
                    <a:pt x="1216455" y="123434"/>
                  </a:lnTo>
                  <a:lnTo>
                    <a:pt x="1146050" y="142465"/>
                  </a:lnTo>
                  <a:lnTo>
                    <a:pt x="1099969" y="150883"/>
                  </a:lnTo>
                  <a:lnTo>
                    <a:pt x="1047423" y="158456"/>
                  </a:lnTo>
                  <a:lnTo>
                    <a:pt x="989001" y="165098"/>
                  </a:lnTo>
                  <a:lnTo>
                    <a:pt x="925294" y="170723"/>
                  </a:lnTo>
                  <a:lnTo>
                    <a:pt x="856892" y="175247"/>
                  </a:lnTo>
                  <a:lnTo>
                    <a:pt x="784384" y="178584"/>
                  </a:lnTo>
                  <a:lnTo>
                    <a:pt x="708361" y="180648"/>
                  </a:lnTo>
                  <a:lnTo>
                    <a:pt x="629411" y="181355"/>
                  </a:lnTo>
                  <a:lnTo>
                    <a:pt x="550462" y="180648"/>
                  </a:lnTo>
                  <a:lnTo>
                    <a:pt x="474439" y="178584"/>
                  </a:lnTo>
                  <a:lnTo>
                    <a:pt x="401931" y="175247"/>
                  </a:lnTo>
                  <a:lnTo>
                    <a:pt x="333529" y="170723"/>
                  </a:lnTo>
                  <a:lnTo>
                    <a:pt x="269822" y="165098"/>
                  </a:lnTo>
                  <a:lnTo>
                    <a:pt x="211400" y="158456"/>
                  </a:lnTo>
                  <a:lnTo>
                    <a:pt x="158854" y="150883"/>
                  </a:lnTo>
                  <a:lnTo>
                    <a:pt x="112773" y="142465"/>
                  </a:lnTo>
                  <a:lnTo>
                    <a:pt x="73748" y="133287"/>
                  </a:lnTo>
                  <a:lnTo>
                    <a:pt x="19223" y="112991"/>
                  </a:lnTo>
                  <a:lnTo>
                    <a:pt x="0" y="90677"/>
                  </a:lnTo>
                  <a:close/>
                </a:path>
              </a:pathLst>
            </a:custGeom>
            <a:ln w="12700">
              <a:solidFill>
                <a:srgbClr val="009F9F"/>
              </a:solidFill>
            </a:ln>
          </p:spPr>
          <p:txBody>
            <a:bodyPr wrap="square" lIns="0" tIns="0" rIns="0" bIns="0" rtlCol="0"/>
            <a:lstStyle/>
            <a:p>
              <a:endParaRPr/>
            </a:p>
          </p:txBody>
        </p:sp>
        <p:sp>
          <p:nvSpPr>
            <p:cNvPr id="13" name="object 13"/>
            <p:cNvSpPr/>
            <p:nvPr/>
          </p:nvSpPr>
          <p:spPr>
            <a:xfrm>
              <a:off x="9621011" y="3317748"/>
              <a:ext cx="294640" cy="502920"/>
            </a:xfrm>
            <a:custGeom>
              <a:avLst/>
              <a:gdLst/>
              <a:ahLst/>
              <a:cxnLst/>
              <a:rect l="l" t="t" r="r" b="b"/>
              <a:pathLst>
                <a:path w="294640" h="502920">
                  <a:moveTo>
                    <a:pt x="140716" y="0"/>
                  </a:moveTo>
                  <a:lnTo>
                    <a:pt x="56896" y="0"/>
                  </a:lnTo>
                  <a:lnTo>
                    <a:pt x="0" y="6350"/>
                  </a:lnTo>
                  <a:lnTo>
                    <a:pt x="25273" y="12700"/>
                  </a:lnTo>
                  <a:lnTo>
                    <a:pt x="39497" y="17399"/>
                  </a:lnTo>
                  <a:lnTo>
                    <a:pt x="56896" y="22225"/>
                  </a:lnTo>
                  <a:lnTo>
                    <a:pt x="77470" y="31750"/>
                  </a:lnTo>
                  <a:lnTo>
                    <a:pt x="88519" y="36449"/>
                  </a:lnTo>
                  <a:lnTo>
                    <a:pt x="96393" y="41275"/>
                  </a:lnTo>
                  <a:lnTo>
                    <a:pt x="104394" y="49149"/>
                  </a:lnTo>
                  <a:lnTo>
                    <a:pt x="110617" y="60325"/>
                  </a:lnTo>
                  <a:lnTo>
                    <a:pt x="107569" y="84074"/>
                  </a:lnTo>
                  <a:lnTo>
                    <a:pt x="75946" y="502919"/>
                  </a:lnTo>
                  <a:lnTo>
                    <a:pt x="294132" y="47625"/>
                  </a:lnTo>
                  <a:lnTo>
                    <a:pt x="294132" y="41275"/>
                  </a:lnTo>
                  <a:lnTo>
                    <a:pt x="243459" y="12700"/>
                  </a:lnTo>
                  <a:lnTo>
                    <a:pt x="191262" y="4699"/>
                  </a:lnTo>
                  <a:lnTo>
                    <a:pt x="167640" y="1524"/>
                  </a:lnTo>
                  <a:lnTo>
                    <a:pt x="140716" y="0"/>
                  </a:lnTo>
                  <a:close/>
                </a:path>
              </a:pathLst>
            </a:custGeom>
            <a:solidFill>
              <a:srgbClr val="00B7A4"/>
            </a:solidFill>
          </p:spPr>
          <p:txBody>
            <a:bodyPr wrap="square" lIns="0" tIns="0" rIns="0" bIns="0" rtlCol="0"/>
            <a:lstStyle/>
            <a:p>
              <a:endParaRPr/>
            </a:p>
          </p:txBody>
        </p:sp>
        <p:sp>
          <p:nvSpPr>
            <p:cNvPr id="14" name="object 14"/>
            <p:cNvSpPr/>
            <p:nvPr/>
          </p:nvSpPr>
          <p:spPr>
            <a:xfrm>
              <a:off x="9621011" y="3317748"/>
              <a:ext cx="294640" cy="502920"/>
            </a:xfrm>
            <a:custGeom>
              <a:avLst/>
              <a:gdLst/>
              <a:ahLst/>
              <a:cxnLst/>
              <a:rect l="l" t="t" r="r" b="b"/>
              <a:pathLst>
                <a:path w="294640" h="502920">
                  <a:moveTo>
                    <a:pt x="294132" y="41275"/>
                  </a:moveTo>
                  <a:lnTo>
                    <a:pt x="294132" y="47625"/>
                  </a:lnTo>
                  <a:lnTo>
                    <a:pt x="75946" y="502919"/>
                  </a:lnTo>
                  <a:lnTo>
                    <a:pt x="107569" y="84074"/>
                  </a:lnTo>
                  <a:lnTo>
                    <a:pt x="110617" y="60325"/>
                  </a:lnTo>
                  <a:lnTo>
                    <a:pt x="104394" y="49149"/>
                  </a:lnTo>
                  <a:lnTo>
                    <a:pt x="96393" y="41275"/>
                  </a:lnTo>
                  <a:lnTo>
                    <a:pt x="88519" y="36449"/>
                  </a:lnTo>
                  <a:lnTo>
                    <a:pt x="77470" y="31750"/>
                  </a:lnTo>
                  <a:lnTo>
                    <a:pt x="56896" y="22225"/>
                  </a:lnTo>
                  <a:lnTo>
                    <a:pt x="39497" y="17399"/>
                  </a:lnTo>
                  <a:lnTo>
                    <a:pt x="25273" y="12700"/>
                  </a:lnTo>
                  <a:lnTo>
                    <a:pt x="0" y="6350"/>
                  </a:lnTo>
                  <a:lnTo>
                    <a:pt x="56896" y="0"/>
                  </a:lnTo>
                  <a:lnTo>
                    <a:pt x="80645" y="0"/>
                  </a:lnTo>
                  <a:lnTo>
                    <a:pt x="115443" y="0"/>
                  </a:lnTo>
                  <a:lnTo>
                    <a:pt x="140716" y="0"/>
                  </a:lnTo>
                  <a:lnTo>
                    <a:pt x="167640" y="1524"/>
                  </a:lnTo>
                  <a:lnTo>
                    <a:pt x="191262" y="4699"/>
                  </a:lnTo>
                  <a:lnTo>
                    <a:pt x="210312" y="6350"/>
                  </a:lnTo>
                  <a:lnTo>
                    <a:pt x="243459" y="12700"/>
                  </a:lnTo>
                  <a:lnTo>
                    <a:pt x="265557" y="19050"/>
                  </a:lnTo>
                  <a:lnTo>
                    <a:pt x="282956" y="26924"/>
                  </a:lnTo>
                  <a:lnTo>
                    <a:pt x="292481" y="34925"/>
                  </a:lnTo>
                  <a:lnTo>
                    <a:pt x="294132" y="41275"/>
                  </a:lnTo>
                </a:path>
              </a:pathLst>
            </a:custGeom>
            <a:ln w="12699">
              <a:solidFill>
                <a:srgbClr val="009F9F"/>
              </a:solidFill>
            </a:ln>
          </p:spPr>
          <p:txBody>
            <a:bodyPr wrap="square" lIns="0" tIns="0" rIns="0" bIns="0" rtlCol="0"/>
            <a:lstStyle/>
            <a:p>
              <a:endParaRPr/>
            </a:p>
          </p:txBody>
        </p:sp>
        <p:sp>
          <p:nvSpPr>
            <p:cNvPr id="15" name="object 15"/>
            <p:cNvSpPr/>
            <p:nvPr/>
          </p:nvSpPr>
          <p:spPr>
            <a:xfrm>
              <a:off x="9621011" y="3317748"/>
              <a:ext cx="294640" cy="81280"/>
            </a:xfrm>
            <a:custGeom>
              <a:avLst/>
              <a:gdLst/>
              <a:ahLst/>
              <a:cxnLst/>
              <a:rect l="l" t="t" r="r" b="b"/>
              <a:pathLst>
                <a:path w="294640" h="81279">
                  <a:moveTo>
                    <a:pt x="140716" y="0"/>
                  </a:moveTo>
                  <a:lnTo>
                    <a:pt x="56896" y="0"/>
                  </a:lnTo>
                  <a:lnTo>
                    <a:pt x="0" y="6350"/>
                  </a:lnTo>
                  <a:lnTo>
                    <a:pt x="25273" y="12700"/>
                  </a:lnTo>
                  <a:lnTo>
                    <a:pt x="39497" y="17399"/>
                  </a:lnTo>
                  <a:lnTo>
                    <a:pt x="77470" y="30099"/>
                  </a:lnTo>
                  <a:lnTo>
                    <a:pt x="110617" y="58547"/>
                  </a:lnTo>
                  <a:lnTo>
                    <a:pt x="105918" y="80772"/>
                  </a:lnTo>
                  <a:lnTo>
                    <a:pt x="147066" y="80772"/>
                  </a:lnTo>
                  <a:lnTo>
                    <a:pt x="167640" y="79121"/>
                  </a:lnTo>
                  <a:lnTo>
                    <a:pt x="200787" y="75946"/>
                  </a:lnTo>
                  <a:lnTo>
                    <a:pt x="221361" y="72771"/>
                  </a:lnTo>
                  <a:lnTo>
                    <a:pt x="241935" y="68072"/>
                  </a:lnTo>
                  <a:lnTo>
                    <a:pt x="257683" y="64897"/>
                  </a:lnTo>
                  <a:lnTo>
                    <a:pt x="276733" y="57023"/>
                  </a:lnTo>
                  <a:lnTo>
                    <a:pt x="286131" y="50673"/>
                  </a:lnTo>
                  <a:lnTo>
                    <a:pt x="290957" y="45847"/>
                  </a:lnTo>
                  <a:lnTo>
                    <a:pt x="294132" y="41148"/>
                  </a:lnTo>
                  <a:lnTo>
                    <a:pt x="292481" y="34798"/>
                  </a:lnTo>
                  <a:lnTo>
                    <a:pt x="245110" y="12700"/>
                  </a:lnTo>
                  <a:lnTo>
                    <a:pt x="191262" y="4699"/>
                  </a:lnTo>
                  <a:lnTo>
                    <a:pt x="167640" y="1524"/>
                  </a:lnTo>
                  <a:lnTo>
                    <a:pt x="140716" y="0"/>
                  </a:lnTo>
                  <a:close/>
                </a:path>
              </a:pathLst>
            </a:custGeom>
            <a:solidFill>
              <a:srgbClr val="8080FF"/>
            </a:solidFill>
          </p:spPr>
          <p:txBody>
            <a:bodyPr wrap="square" lIns="0" tIns="0" rIns="0" bIns="0" rtlCol="0"/>
            <a:lstStyle/>
            <a:p>
              <a:endParaRPr/>
            </a:p>
          </p:txBody>
        </p:sp>
        <p:sp>
          <p:nvSpPr>
            <p:cNvPr id="16" name="object 16"/>
            <p:cNvSpPr/>
            <p:nvPr/>
          </p:nvSpPr>
          <p:spPr>
            <a:xfrm>
              <a:off x="9621011" y="3317748"/>
              <a:ext cx="294640" cy="81280"/>
            </a:xfrm>
            <a:custGeom>
              <a:avLst/>
              <a:gdLst/>
              <a:ahLst/>
              <a:cxnLst/>
              <a:rect l="l" t="t" r="r" b="b"/>
              <a:pathLst>
                <a:path w="294640" h="81279">
                  <a:moveTo>
                    <a:pt x="294132" y="41148"/>
                  </a:moveTo>
                  <a:lnTo>
                    <a:pt x="257683" y="64897"/>
                  </a:lnTo>
                  <a:lnTo>
                    <a:pt x="241935" y="68072"/>
                  </a:lnTo>
                  <a:lnTo>
                    <a:pt x="221361" y="72771"/>
                  </a:lnTo>
                  <a:lnTo>
                    <a:pt x="200787" y="75946"/>
                  </a:lnTo>
                  <a:lnTo>
                    <a:pt x="167640" y="79121"/>
                  </a:lnTo>
                  <a:lnTo>
                    <a:pt x="147066" y="80772"/>
                  </a:lnTo>
                  <a:lnTo>
                    <a:pt x="123317" y="80772"/>
                  </a:lnTo>
                  <a:lnTo>
                    <a:pt x="105918" y="80772"/>
                  </a:lnTo>
                  <a:lnTo>
                    <a:pt x="96393" y="41148"/>
                  </a:lnTo>
                  <a:lnTo>
                    <a:pt x="56896" y="22098"/>
                  </a:lnTo>
                  <a:lnTo>
                    <a:pt x="39497" y="17399"/>
                  </a:lnTo>
                  <a:lnTo>
                    <a:pt x="25273" y="12700"/>
                  </a:lnTo>
                  <a:lnTo>
                    <a:pt x="0" y="6350"/>
                  </a:lnTo>
                  <a:lnTo>
                    <a:pt x="56896" y="0"/>
                  </a:lnTo>
                  <a:lnTo>
                    <a:pt x="80645" y="0"/>
                  </a:lnTo>
                  <a:lnTo>
                    <a:pt x="115443" y="0"/>
                  </a:lnTo>
                  <a:lnTo>
                    <a:pt x="140716" y="0"/>
                  </a:lnTo>
                  <a:lnTo>
                    <a:pt x="167640" y="1524"/>
                  </a:lnTo>
                  <a:lnTo>
                    <a:pt x="191262" y="4699"/>
                  </a:lnTo>
                  <a:lnTo>
                    <a:pt x="210312" y="6350"/>
                  </a:lnTo>
                  <a:lnTo>
                    <a:pt x="245110" y="12700"/>
                  </a:lnTo>
                  <a:lnTo>
                    <a:pt x="267208" y="19050"/>
                  </a:lnTo>
                  <a:lnTo>
                    <a:pt x="284607" y="26924"/>
                  </a:lnTo>
                  <a:lnTo>
                    <a:pt x="292481" y="34798"/>
                  </a:lnTo>
                  <a:lnTo>
                    <a:pt x="294132" y="41148"/>
                  </a:lnTo>
                </a:path>
              </a:pathLst>
            </a:custGeom>
            <a:ln w="12700">
              <a:solidFill>
                <a:srgbClr val="009F9F"/>
              </a:solidFill>
            </a:ln>
          </p:spPr>
          <p:txBody>
            <a:bodyPr wrap="square" lIns="0" tIns="0" rIns="0" bIns="0" rtlCol="0"/>
            <a:lstStyle/>
            <a:p>
              <a:endParaRPr/>
            </a:p>
          </p:txBody>
        </p:sp>
        <p:sp>
          <p:nvSpPr>
            <p:cNvPr id="17" name="object 17"/>
            <p:cNvSpPr/>
            <p:nvPr/>
          </p:nvSpPr>
          <p:spPr>
            <a:xfrm>
              <a:off x="8078723" y="3467100"/>
              <a:ext cx="502920" cy="1022985"/>
            </a:xfrm>
            <a:custGeom>
              <a:avLst/>
              <a:gdLst/>
              <a:ahLst/>
              <a:cxnLst/>
              <a:rect l="l" t="t" r="r" b="b"/>
              <a:pathLst>
                <a:path w="502920" h="1022985">
                  <a:moveTo>
                    <a:pt x="394970" y="0"/>
                  </a:moveTo>
                  <a:lnTo>
                    <a:pt x="363220" y="3175"/>
                  </a:lnTo>
                  <a:lnTo>
                    <a:pt x="333121" y="11175"/>
                  </a:lnTo>
                  <a:lnTo>
                    <a:pt x="306197" y="19050"/>
                  </a:lnTo>
                  <a:lnTo>
                    <a:pt x="282321" y="25400"/>
                  </a:lnTo>
                  <a:lnTo>
                    <a:pt x="229997" y="52450"/>
                  </a:lnTo>
                  <a:lnTo>
                    <a:pt x="185547" y="84200"/>
                  </a:lnTo>
                  <a:lnTo>
                    <a:pt x="133223" y="135000"/>
                  </a:lnTo>
                  <a:lnTo>
                    <a:pt x="96774" y="180975"/>
                  </a:lnTo>
                  <a:lnTo>
                    <a:pt x="65024" y="236600"/>
                  </a:lnTo>
                  <a:lnTo>
                    <a:pt x="47625" y="273050"/>
                  </a:lnTo>
                  <a:lnTo>
                    <a:pt x="33274" y="309625"/>
                  </a:lnTo>
                  <a:lnTo>
                    <a:pt x="20574" y="354075"/>
                  </a:lnTo>
                  <a:lnTo>
                    <a:pt x="11049" y="392175"/>
                  </a:lnTo>
                  <a:lnTo>
                    <a:pt x="4699" y="433450"/>
                  </a:lnTo>
                  <a:lnTo>
                    <a:pt x="0" y="489076"/>
                  </a:lnTo>
                  <a:lnTo>
                    <a:pt x="0" y="516000"/>
                  </a:lnTo>
                  <a:lnTo>
                    <a:pt x="6350" y="604901"/>
                  </a:lnTo>
                  <a:lnTo>
                    <a:pt x="20574" y="674751"/>
                  </a:lnTo>
                  <a:lnTo>
                    <a:pt x="36449" y="722502"/>
                  </a:lnTo>
                  <a:lnTo>
                    <a:pt x="55499" y="774826"/>
                  </a:lnTo>
                  <a:lnTo>
                    <a:pt x="79375" y="814577"/>
                  </a:lnTo>
                  <a:lnTo>
                    <a:pt x="114173" y="868552"/>
                  </a:lnTo>
                  <a:lnTo>
                    <a:pt x="180848" y="939926"/>
                  </a:lnTo>
                  <a:lnTo>
                    <a:pt x="236347" y="978026"/>
                  </a:lnTo>
                  <a:lnTo>
                    <a:pt x="299847" y="1006601"/>
                  </a:lnTo>
                  <a:lnTo>
                    <a:pt x="363220" y="1020952"/>
                  </a:lnTo>
                  <a:lnTo>
                    <a:pt x="398145" y="1022476"/>
                  </a:lnTo>
                  <a:lnTo>
                    <a:pt x="431419" y="1020952"/>
                  </a:lnTo>
                  <a:lnTo>
                    <a:pt x="459994" y="1017777"/>
                  </a:lnTo>
                  <a:lnTo>
                    <a:pt x="472694" y="1014602"/>
                  </a:lnTo>
                  <a:lnTo>
                    <a:pt x="485394" y="1006601"/>
                  </a:lnTo>
                  <a:lnTo>
                    <a:pt x="490220" y="998727"/>
                  </a:lnTo>
                  <a:lnTo>
                    <a:pt x="496570" y="990726"/>
                  </a:lnTo>
                  <a:lnTo>
                    <a:pt x="499745" y="979677"/>
                  </a:lnTo>
                  <a:lnTo>
                    <a:pt x="502920" y="965326"/>
                  </a:lnTo>
                  <a:lnTo>
                    <a:pt x="502920" y="946276"/>
                  </a:lnTo>
                  <a:lnTo>
                    <a:pt x="488569" y="900302"/>
                  </a:lnTo>
                  <a:lnTo>
                    <a:pt x="466344" y="887602"/>
                  </a:lnTo>
                  <a:lnTo>
                    <a:pt x="455295" y="890777"/>
                  </a:lnTo>
                  <a:lnTo>
                    <a:pt x="437769" y="890777"/>
                  </a:lnTo>
                  <a:lnTo>
                    <a:pt x="414020" y="892301"/>
                  </a:lnTo>
                  <a:lnTo>
                    <a:pt x="394970" y="892301"/>
                  </a:lnTo>
                  <a:lnTo>
                    <a:pt x="352171" y="884427"/>
                  </a:lnTo>
                  <a:lnTo>
                    <a:pt x="310896" y="868552"/>
                  </a:lnTo>
                  <a:lnTo>
                    <a:pt x="269621" y="843152"/>
                  </a:lnTo>
                  <a:lnTo>
                    <a:pt x="226822" y="801877"/>
                  </a:lnTo>
                  <a:lnTo>
                    <a:pt x="184023" y="743076"/>
                  </a:lnTo>
                  <a:lnTo>
                    <a:pt x="144399" y="655701"/>
                  </a:lnTo>
                  <a:lnTo>
                    <a:pt x="131699" y="606551"/>
                  </a:lnTo>
                  <a:lnTo>
                    <a:pt x="123698" y="536701"/>
                  </a:lnTo>
                  <a:lnTo>
                    <a:pt x="123698" y="490600"/>
                  </a:lnTo>
                  <a:lnTo>
                    <a:pt x="133223" y="404875"/>
                  </a:lnTo>
                  <a:lnTo>
                    <a:pt x="145923" y="350900"/>
                  </a:lnTo>
                  <a:lnTo>
                    <a:pt x="163449" y="306450"/>
                  </a:lnTo>
                  <a:lnTo>
                    <a:pt x="185547" y="265175"/>
                  </a:lnTo>
                  <a:lnTo>
                    <a:pt x="209423" y="231775"/>
                  </a:lnTo>
                  <a:lnTo>
                    <a:pt x="260096" y="179450"/>
                  </a:lnTo>
                  <a:lnTo>
                    <a:pt x="312547" y="146050"/>
                  </a:lnTo>
                  <a:lnTo>
                    <a:pt x="396621" y="123825"/>
                  </a:lnTo>
                  <a:lnTo>
                    <a:pt x="407670" y="119125"/>
                  </a:lnTo>
                  <a:lnTo>
                    <a:pt x="415671" y="111125"/>
                  </a:lnTo>
                  <a:lnTo>
                    <a:pt x="423545" y="90550"/>
                  </a:lnTo>
                  <a:lnTo>
                    <a:pt x="428244" y="68325"/>
                  </a:lnTo>
                  <a:lnTo>
                    <a:pt x="426720" y="47625"/>
                  </a:lnTo>
                  <a:lnTo>
                    <a:pt x="425069" y="34925"/>
                  </a:lnTo>
                  <a:lnTo>
                    <a:pt x="418846" y="25400"/>
                  </a:lnTo>
                  <a:lnTo>
                    <a:pt x="412496" y="11175"/>
                  </a:lnTo>
                  <a:lnTo>
                    <a:pt x="406146" y="4825"/>
                  </a:lnTo>
                  <a:lnTo>
                    <a:pt x="394970" y="0"/>
                  </a:lnTo>
                  <a:close/>
                </a:path>
              </a:pathLst>
            </a:custGeom>
            <a:solidFill>
              <a:srgbClr val="C1CEFF"/>
            </a:solidFill>
          </p:spPr>
          <p:txBody>
            <a:bodyPr wrap="square" lIns="0" tIns="0" rIns="0" bIns="0" rtlCol="0"/>
            <a:lstStyle/>
            <a:p>
              <a:endParaRPr/>
            </a:p>
          </p:txBody>
        </p:sp>
        <p:sp>
          <p:nvSpPr>
            <p:cNvPr id="18" name="object 18"/>
            <p:cNvSpPr/>
            <p:nvPr/>
          </p:nvSpPr>
          <p:spPr>
            <a:xfrm>
              <a:off x="8078723" y="3467100"/>
              <a:ext cx="502920" cy="1022985"/>
            </a:xfrm>
            <a:custGeom>
              <a:avLst/>
              <a:gdLst/>
              <a:ahLst/>
              <a:cxnLst/>
              <a:rect l="l" t="t" r="r" b="b"/>
              <a:pathLst>
                <a:path w="502920" h="1022985">
                  <a:moveTo>
                    <a:pt x="396621" y="123825"/>
                  </a:moveTo>
                  <a:lnTo>
                    <a:pt x="374396" y="128650"/>
                  </a:lnTo>
                  <a:lnTo>
                    <a:pt x="337820" y="136525"/>
                  </a:lnTo>
                  <a:lnTo>
                    <a:pt x="312547" y="146050"/>
                  </a:lnTo>
                  <a:lnTo>
                    <a:pt x="260096" y="179450"/>
                  </a:lnTo>
                  <a:lnTo>
                    <a:pt x="209423" y="231775"/>
                  </a:lnTo>
                  <a:lnTo>
                    <a:pt x="185547" y="265175"/>
                  </a:lnTo>
                  <a:lnTo>
                    <a:pt x="163449" y="306450"/>
                  </a:lnTo>
                  <a:lnTo>
                    <a:pt x="145923" y="350900"/>
                  </a:lnTo>
                  <a:lnTo>
                    <a:pt x="133223" y="404875"/>
                  </a:lnTo>
                  <a:lnTo>
                    <a:pt x="125349" y="454151"/>
                  </a:lnTo>
                  <a:lnTo>
                    <a:pt x="123698" y="490600"/>
                  </a:lnTo>
                  <a:lnTo>
                    <a:pt x="123698" y="536701"/>
                  </a:lnTo>
                  <a:lnTo>
                    <a:pt x="126873" y="563626"/>
                  </a:lnTo>
                  <a:lnTo>
                    <a:pt x="131699" y="606551"/>
                  </a:lnTo>
                  <a:lnTo>
                    <a:pt x="144399" y="655701"/>
                  </a:lnTo>
                  <a:lnTo>
                    <a:pt x="166624" y="711326"/>
                  </a:lnTo>
                  <a:lnTo>
                    <a:pt x="203073" y="774826"/>
                  </a:lnTo>
                  <a:lnTo>
                    <a:pt x="252222" y="827277"/>
                  </a:lnTo>
                  <a:lnTo>
                    <a:pt x="290322" y="857376"/>
                  </a:lnTo>
                  <a:lnTo>
                    <a:pt x="329946" y="876426"/>
                  </a:lnTo>
                  <a:lnTo>
                    <a:pt x="372745" y="889126"/>
                  </a:lnTo>
                  <a:lnTo>
                    <a:pt x="394970" y="892301"/>
                  </a:lnTo>
                  <a:lnTo>
                    <a:pt x="414020" y="892301"/>
                  </a:lnTo>
                  <a:lnTo>
                    <a:pt x="437769" y="890777"/>
                  </a:lnTo>
                  <a:lnTo>
                    <a:pt x="455295" y="890777"/>
                  </a:lnTo>
                  <a:lnTo>
                    <a:pt x="496570" y="913002"/>
                  </a:lnTo>
                  <a:lnTo>
                    <a:pt x="502920" y="946276"/>
                  </a:lnTo>
                  <a:lnTo>
                    <a:pt x="502920" y="965326"/>
                  </a:lnTo>
                  <a:lnTo>
                    <a:pt x="499745" y="979677"/>
                  </a:lnTo>
                  <a:lnTo>
                    <a:pt x="496570" y="990726"/>
                  </a:lnTo>
                  <a:lnTo>
                    <a:pt x="490220" y="998727"/>
                  </a:lnTo>
                  <a:lnTo>
                    <a:pt x="485394" y="1006601"/>
                  </a:lnTo>
                  <a:lnTo>
                    <a:pt x="472694" y="1014602"/>
                  </a:lnTo>
                  <a:lnTo>
                    <a:pt x="459994" y="1017777"/>
                  </a:lnTo>
                  <a:lnTo>
                    <a:pt x="431419" y="1020952"/>
                  </a:lnTo>
                  <a:lnTo>
                    <a:pt x="398145" y="1022476"/>
                  </a:lnTo>
                  <a:lnTo>
                    <a:pt x="363220" y="1020952"/>
                  </a:lnTo>
                  <a:lnTo>
                    <a:pt x="299847" y="1006601"/>
                  </a:lnTo>
                  <a:lnTo>
                    <a:pt x="236347" y="978026"/>
                  </a:lnTo>
                  <a:lnTo>
                    <a:pt x="180848" y="939926"/>
                  </a:lnTo>
                  <a:lnTo>
                    <a:pt x="155448" y="914526"/>
                  </a:lnTo>
                  <a:lnTo>
                    <a:pt x="131699" y="890777"/>
                  </a:lnTo>
                  <a:lnTo>
                    <a:pt x="98298" y="844676"/>
                  </a:lnTo>
                  <a:lnTo>
                    <a:pt x="55499" y="774826"/>
                  </a:lnTo>
                  <a:lnTo>
                    <a:pt x="36449" y="722502"/>
                  </a:lnTo>
                  <a:lnTo>
                    <a:pt x="20574" y="674751"/>
                  </a:lnTo>
                  <a:lnTo>
                    <a:pt x="6350" y="604901"/>
                  </a:lnTo>
                  <a:lnTo>
                    <a:pt x="1524" y="547751"/>
                  </a:lnTo>
                  <a:lnTo>
                    <a:pt x="0" y="516000"/>
                  </a:lnTo>
                  <a:lnTo>
                    <a:pt x="0" y="489076"/>
                  </a:lnTo>
                  <a:lnTo>
                    <a:pt x="4699" y="433450"/>
                  </a:lnTo>
                  <a:lnTo>
                    <a:pt x="11049" y="392175"/>
                  </a:lnTo>
                  <a:lnTo>
                    <a:pt x="20574" y="354075"/>
                  </a:lnTo>
                  <a:lnTo>
                    <a:pt x="33274" y="309625"/>
                  </a:lnTo>
                  <a:lnTo>
                    <a:pt x="47625" y="273050"/>
                  </a:lnTo>
                  <a:lnTo>
                    <a:pt x="65024" y="236600"/>
                  </a:lnTo>
                  <a:lnTo>
                    <a:pt x="96774" y="180975"/>
                  </a:lnTo>
                  <a:lnTo>
                    <a:pt x="133223" y="135000"/>
                  </a:lnTo>
                  <a:lnTo>
                    <a:pt x="158623" y="106425"/>
                  </a:lnTo>
                  <a:lnTo>
                    <a:pt x="209423" y="66675"/>
                  </a:lnTo>
                  <a:lnTo>
                    <a:pt x="255397" y="38100"/>
                  </a:lnTo>
                  <a:lnTo>
                    <a:pt x="306197" y="19050"/>
                  </a:lnTo>
                  <a:lnTo>
                    <a:pt x="333121" y="11175"/>
                  </a:lnTo>
                  <a:lnTo>
                    <a:pt x="363220" y="3175"/>
                  </a:lnTo>
                  <a:lnTo>
                    <a:pt x="394970" y="0"/>
                  </a:lnTo>
                  <a:lnTo>
                    <a:pt x="406146" y="4825"/>
                  </a:lnTo>
                  <a:lnTo>
                    <a:pt x="412496" y="11175"/>
                  </a:lnTo>
                  <a:lnTo>
                    <a:pt x="418846" y="25400"/>
                  </a:lnTo>
                  <a:lnTo>
                    <a:pt x="425069" y="34925"/>
                  </a:lnTo>
                  <a:lnTo>
                    <a:pt x="426720" y="47625"/>
                  </a:lnTo>
                  <a:lnTo>
                    <a:pt x="428244" y="68325"/>
                  </a:lnTo>
                  <a:lnTo>
                    <a:pt x="423545" y="90550"/>
                  </a:lnTo>
                  <a:lnTo>
                    <a:pt x="415671" y="111125"/>
                  </a:lnTo>
                  <a:lnTo>
                    <a:pt x="407670" y="119125"/>
                  </a:lnTo>
                  <a:lnTo>
                    <a:pt x="396621" y="123825"/>
                  </a:lnTo>
                </a:path>
              </a:pathLst>
            </a:custGeom>
            <a:ln w="12700">
              <a:solidFill>
                <a:srgbClr val="608FFC"/>
              </a:solidFill>
            </a:ln>
          </p:spPr>
          <p:txBody>
            <a:bodyPr wrap="square" lIns="0" tIns="0" rIns="0" bIns="0" rtlCol="0"/>
            <a:lstStyle/>
            <a:p>
              <a:endParaRPr/>
            </a:p>
          </p:txBody>
        </p:sp>
        <p:pic>
          <p:nvPicPr>
            <p:cNvPr id="19" name="object 19"/>
            <p:cNvPicPr/>
            <p:nvPr/>
          </p:nvPicPr>
          <p:blipFill>
            <a:blip r:embed="rId4" cstate="print"/>
            <a:stretch>
              <a:fillRect/>
            </a:stretch>
          </p:blipFill>
          <p:spPr>
            <a:xfrm>
              <a:off x="8186673" y="3503422"/>
              <a:ext cx="235076" cy="198500"/>
            </a:xfrm>
            <a:prstGeom prst="rect">
              <a:avLst/>
            </a:prstGeom>
          </p:spPr>
        </p:pic>
        <p:sp>
          <p:nvSpPr>
            <p:cNvPr id="20" name="object 20"/>
            <p:cNvSpPr/>
            <p:nvPr/>
          </p:nvSpPr>
          <p:spPr>
            <a:xfrm>
              <a:off x="8950452" y="3576827"/>
              <a:ext cx="281940" cy="1178560"/>
            </a:xfrm>
            <a:custGeom>
              <a:avLst/>
              <a:gdLst/>
              <a:ahLst/>
              <a:cxnLst/>
              <a:rect l="l" t="t" r="r" b="b"/>
              <a:pathLst>
                <a:path w="281940" h="1178560">
                  <a:moveTo>
                    <a:pt x="192024" y="1141476"/>
                  </a:moveTo>
                  <a:lnTo>
                    <a:pt x="88392" y="1141476"/>
                  </a:lnTo>
                  <a:lnTo>
                    <a:pt x="88392" y="1178052"/>
                  </a:lnTo>
                  <a:lnTo>
                    <a:pt x="192024" y="1178052"/>
                  </a:lnTo>
                  <a:lnTo>
                    <a:pt x="192024" y="1141476"/>
                  </a:lnTo>
                  <a:close/>
                </a:path>
                <a:path w="281940" h="1178560">
                  <a:moveTo>
                    <a:pt x="192024" y="989076"/>
                  </a:moveTo>
                  <a:lnTo>
                    <a:pt x="88392" y="989076"/>
                  </a:lnTo>
                  <a:lnTo>
                    <a:pt x="88392" y="1025652"/>
                  </a:lnTo>
                  <a:lnTo>
                    <a:pt x="192024" y="1025652"/>
                  </a:lnTo>
                  <a:lnTo>
                    <a:pt x="192024" y="989076"/>
                  </a:lnTo>
                  <a:close/>
                </a:path>
                <a:path w="281940" h="1178560">
                  <a:moveTo>
                    <a:pt x="192024" y="836676"/>
                  </a:moveTo>
                  <a:lnTo>
                    <a:pt x="88392" y="836676"/>
                  </a:lnTo>
                  <a:lnTo>
                    <a:pt x="88392" y="874776"/>
                  </a:lnTo>
                  <a:lnTo>
                    <a:pt x="192024" y="874776"/>
                  </a:lnTo>
                  <a:lnTo>
                    <a:pt x="192024" y="836676"/>
                  </a:lnTo>
                  <a:close/>
                </a:path>
                <a:path w="281940" h="1178560">
                  <a:moveTo>
                    <a:pt x="192024" y="684276"/>
                  </a:moveTo>
                  <a:lnTo>
                    <a:pt x="88392" y="684276"/>
                  </a:lnTo>
                  <a:lnTo>
                    <a:pt x="88392" y="720852"/>
                  </a:lnTo>
                  <a:lnTo>
                    <a:pt x="192024" y="720852"/>
                  </a:lnTo>
                  <a:lnTo>
                    <a:pt x="192024" y="684276"/>
                  </a:lnTo>
                  <a:close/>
                </a:path>
                <a:path w="281940" h="1178560">
                  <a:moveTo>
                    <a:pt x="192024" y="533412"/>
                  </a:moveTo>
                  <a:lnTo>
                    <a:pt x="88392" y="533412"/>
                  </a:lnTo>
                  <a:lnTo>
                    <a:pt x="88392" y="568452"/>
                  </a:lnTo>
                  <a:lnTo>
                    <a:pt x="192024" y="568452"/>
                  </a:lnTo>
                  <a:lnTo>
                    <a:pt x="192024" y="533412"/>
                  </a:lnTo>
                  <a:close/>
                </a:path>
                <a:path w="281940" h="1178560">
                  <a:moveTo>
                    <a:pt x="192024" y="381012"/>
                  </a:moveTo>
                  <a:lnTo>
                    <a:pt x="88392" y="381012"/>
                  </a:lnTo>
                  <a:lnTo>
                    <a:pt x="88392" y="416052"/>
                  </a:lnTo>
                  <a:lnTo>
                    <a:pt x="192024" y="416052"/>
                  </a:lnTo>
                  <a:lnTo>
                    <a:pt x="192024" y="381012"/>
                  </a:lnTo>
                  <a:close/>
                </a:path>
                <a:path w="281940" h="1178560">
                  <a:moveTo>
                    <a:pt x="192024" y="228612"/>
                  </a:moveTo>
                  <a:lnTo>
                    <a:pt x="88392" y="228612"/>
                  </a:lnTo>
                  <a:lnTo>
                    <a:pt x="88392" y="265176"/>
                  </a:lnTo>
                  <a:lnTo>
                    <a:pt x="192024" y="265176"/>
                  </a:lnTo>
                  <a:lnTo>
                    <a:pt x="192024" y="228612"/>
                  </a:lnTo>
                  <a:close/>
                </a:path>
                <a:path w="281940" h="1178560">
                  <a:moveTo>
                    <a:pt x="192024" y="76212"/>
                  </a:moveTo>
                  <a:lnTo>
                    <a:pt x="88392" y="76212"/>
                  </a:lnTo>
                  <a:lnTo>
                    <a:pt x="88392" y="112776"/>
                  </a:lnTo>
                  <a:lnTo>
                    <a:pt x="192024" y="112776"/>
                  </a:lnTo>
                  <a:lnTo>
                    <a:pt x="192024" y="76212"/>
                  </a:lnTo>
                  <a:close/>
                </a:path>
                <a:path w="281940" h="1178560">
                  <a:moveTo>
                    <a:pt x="243840" y="1065276"/>
                  </a:moveTo>
                  <a:lnTo>
                    <a:pt x="38100" y="1065276"/>
                  </a:lnTo>
                  <a:lnTo>
                    <a:pt x="38100" y="1101852"/>
                  </a:lnTo>
                  <a:lnTo>
                    <a:pt x="243840" y="1101852"/>
                  </a:lnTo>
                  <a:lnTo>
                    <a:pt x="243840" y="1065276"/>
                  </a:lnTo>
                  <a:close/>
                </a:path>
                <a:path w="281940" h="1178560">
                  <a:moveTo>
                    <a:pt x="243840" y="912876"/>
                  </a:moveTo>
                  <a:lnTo>
                    <a:pt x="38100" y="912876"/>
                  </a:lnTo>
                  <a:lnTo>
                    <a:pt x="38100" y="949452"/>
                  </a:lnTo>
                  <a:lnTo>
                    <a:pt x="243840" y="949452"/>
                  </a:lnTo>
                  <a:lnTo>
                    <a:pt x="243840" y="912876"/>
                  </a:lnTo>
                  <a:close/>
                </a:path>
                <a:path w="281940" h="1178560">
                  <a:moveTo>
                    <a:pt x="243840" y="760476"/>
                  </a:moveTo>
                  <a:lnTo>
                    <a:pt x="38100" y="760476"/>
                  </a:lnTo>
                  <a:lnTo>
                    <a:pt x="38100" y="797052"/>
                  </a:lnTo>
                  <a:lnTo>
                    <a:pt x="243840" y="797052"/>
                  </a:lnTo>
                  <a:lnTo>
                    <a:pt x="243840" y="760476"/>
                  </a:lnTo>
                  <a:close/>
                </a:path>
                <a:path w="281940" h="1178560">
                  <a:moveTo>
                    <a:pt x="243840" y="458736"/>
                  </a:moveTo>
                  <a:lnTo>
                    <a:pt x="38100" y="458736"/>
                  </a:lnTo>
                  <a:lnTo>
                    <a:pt x="38100" y="492252"/>
                  </a:lnTo>
                  <a:lnTo>
                    <a:pt x="243840" y="492252"/>
                  </a:lnTo>
                  <a:lnTo>
                    <a:pt x="243840" y="458736"/>
                  </a:lnTo>
                  <a:close/>
                </a:path>
                <a:path w="281940" h="1178560">
                  <a:moveTo>
                    <a:pt x="243840" y="304812"/>
                  </a:moveTo>
                  <a:lnTo>
                    <a:pt x="38100" y="304812"/>
                  </a:lnTo>
                  <a:lnTo>
                    <a:pt x="38100" y="339852"/>
                  </a:lnTo>
                  <a:lnTo>
                    <a:pt x="243840" y="339852"/>
                  </a:lnTo>
                  <a:lnTo>
                    <a:pt x="243840" y="304812"/>
                  </a:lnTo>
                  <a:close/>
                </a:path>
                <a:path w="281940" h="1178560">
                  <a:moveTo>
                    <a:pt x="243840" y="152400"/>
                  </a:moveTo>
                  <a:lnTo>
                    <a:pt x="38100" y="152400"/>
                  </a:lnTo>
                  <a:lnTo>
                    <a:pt x="38100" y="190500"/>
                  </a:lnTo>
                  <a:lnTo>
                    <a:pt x="243840" y="190500"/>
                  </a:lnTo>
                  <a:lnTo>
                    <a:pt x="243840" y="152400"/>
                  </a:lnTo>
                  <a:close/>
                </a:path>
                <a:path w="281940" h="1178560">
                  <a:moveTo>
                    <a:pt x="281940" y="609612"/>
                  </a:moveTo>
                  <a:lnTo>
                    <a:pt x="0" y="609612"/>
                  </a:lnTo>
                  <a:lnTo>
                    <a:pt x="0" y="644652"/>
                  </a:lnTo>
                  <a:lnTo>
                    <a:pt x="281940" y="644652"/>
                  </a:lnTo>
                  <a:lnTo>
                    <a:pt x="281940" y="609612"/>
                  </a:lnTo>
                  <a:close/>
                </a:path>
                <a:path w="281940" h="1178560">
                  <a:moveTo>
                    <a:pt x="281940" y="0"/>
                  </a:moveTo>
                  <a:lnTo>
                    <a:pt x="0" y="0"/>
                  </a:lnTo>
                  <a:lnTo>
                    <a:pt x="0" y="36576"/>
                  </a:lnTo>
                  <a:lnTo>
                    <a:pt x="281940" y="36576"/>
                  </a:lnTo>
                  <a:lnTo>
                    <a:pt x="281940" y="0"/>
                  </a:lnTo>
                  <a:close/>
                </a:path>
              </a:pathLst>
            </a:custGeom>
            <a:solidFill>
              <a:srgbClr val="C0FFFF"/>
            </a:solidFill>
          </p:spPr>
          <p:txBody>
            <a:bodyPr wrap="square" lIns="0" tIns="0" rIns="0" bIns="0" rtlCol="0"/>
            <a:lstStyle/>
            <a:p>
              <a:endParaRPr/>
            </a:p>
          </p:txBody>
        </p:sp>
        <p:pic>
          <p:nvPicPr>
            <p:cNvPr id="21" name="object 21"/>
            <p:cNvPicPr/>
            <p:nvPr/>
          </p:nvPicPr>
          <p:blipFill>
            <a:blip r:embed="rId5" cstate="print"/>
            <a:stretch>
              <a:fillRect/>
            </a:stretch>
          </p:blipFill>
          <p:spPr>
            <a:xfrm>
              <a:off x="9297923" y="4136136"/>
              <a:ext cx="80772" cy="114300"/>
            </a:xfrm>
            <a:prstGeom prst="rect">
              <a:avLst/>
            </a:prstGeom>
          </p:spPr>
        </p:pic>
        <p:pic>
          <p:nvPicPr>
            <p:cNvPr id="22" name="object 22"/>
            <p:cNvPicPr/>
            <p:nvPr/>
          </p:nvPicPr>
          <p:blipFill>
            <a:blip r:embed="rId6" cstate="print"/>
            <a:stretch>
              <a:fillRect/>
            </a:stretch>
          </p:blipFill>
          <p:spPr>
            <a:xfrm>
              <a:off x="9526523" y="4136136"/>
              <a:ext cx="77724" cy="114300"/>
            </a:xfrm>
            <a:prstGeom prst="rect">
              <a:avLst/>
            </a:prstGeom>
          </p:spPr>
        </p:pic>
        <p:pic>
          <p:nvPicPr>
            <p:cNvPr id="23" name="object 23"/>
            <p:cNvPicPr/>
            <p:nvPr/>
          </p:nvPicPr>
          <p:blipFill>
            <a:blip r:embed="rId7" cstate="print"/>
            <a:stretch>
              <a:fillRect/>
            </a:stretch>
          </p:blipFill>
          <p:spPr>
            <a:xfrm>
              <a:off x="9413747" y="4136136"/>
              <a:ext cx="80772" cy="114300"/>
            </a:xfrm>
            <a:prstGeom prst="rect">
              <a:avLst/>
            </a:prstGeom>
          </p:spPr>
        </p:pic>
      </p:grpSp>
      <p:sp>
        <p:nvSpPr>
          <p:cNvPr id="24" name="object 24"/>
          <p:cNvSpPr txBox="1"/>
          <p:nvPr/>
        </p:nvSpPr>
        <p:spPr>
          <a:xfrm>
            <a:off x="8679306" y="3967098"/>
            <a:ext cx="180340" cy="391160"/>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CCFFFF"/>
                </a:solidFill>
                <a:latin typeface="Calibri Light"/>
                <a:cs typeface="Calibri Light"/>
              </a:rPr>
              <a:t>1</a:t>
            </a:r>
            <a:endParaRPr sz="2400">
              <a:latin typeface="Calibri Light"/>
              <a:cs typeface="Calibri Light"/>
            </a:endParaRPr>
          </a:p>
        </p:txBody>
      </p:sp>
      <p:sp>
        <p:nvSpPr>
          <p:cNvPr id="26" name="object 2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13</a:t>
            </a:fld>
            <a:endParaRPr spc="-25" dirty="0"/>
          </a:p>
        </p:txBody>
      </p:sp>
      <p:sp>
        <p:nvSpPr>
          <p:cNvPr id="28" name="Subtitle 27">
            <a:extLst>
              <a:ext uri="{FF2B5EF4-FFF2-40B4-BE49-F238E27FC236}">
                <a16:creationId xmlns:a16="http://schemas.microsoft.com/office/drawing/2014/main" id="{6A860B3F-1A4A-2313-334C-8DAB5CC96EFE}"/>
              </a:ext>
            </a:extLst>
          </p:cNvPr>
          <p:cNvSpPr>
            <a:spLocks noGrp="1"/>
          </p:cNvSpPr>
          <p:nvPr>
            <p:ph type="subTitle" idx="1"/>
          </p:nvPr>
        </p:nvSpPr>
        <p:spPr/>
        <p:txBody>
          <a:bodyPr/>
          <a:lstStyle/>
          <a:p>
            <a:r>
              <a:rPr lang="en-CA" dirty="0"/>
              <a:t>Equivalent Units of Productions</a:t>
            </a:r>
          </a:p>
        </p:txBody>
      </p:sp>
      <p:sp>
        <p:nvSpPr>
          <p:cNvPr id="25" name="object 25"/>
          <p:cNvSpPr txBox="1"/>
          <p:nvPr/>
        </p:nvSpPr>
        <p:spPr>
          <a:xfrm>
            <a:off x="483869" y="5295138"/>
            <a:ext cx="11291570" cy="830580"/>
          </a:xfrm>
          <a:prstGeom prst="rect">
            <a:avLst/>
          </a:prstGeom>
          <a:ln w="25400">
            <a:solidFill>
              <a:srgbClr val="0070C0"/>
            </a:solidFill>
          </a:ln>
        </p:spPr>
        <p:txBody>
          <a:bodyPr vert="horz" wrap="square" lIns="0" tIns="37465" rIns="0" bIns="0" rtlCol="0">
            <a:spAutoFit/>
          </a:bodyPr>
          <a:lstStyle/>
          <a:p>
            <a:pPr algn="ctr">
              <a:lnSpc>
                <a:spcPct val="100000"/>
              </a:lnSpc>
              <a:spcBef>
                <a:spcPts val="295"/>
              </a:spcBef>
            </a:pPr>
            <a:r>
              <a:rPr sz="2400" dirty="0">
                <a:latin typeface="Arial MT"/>
                <a:cs typeface="Arial MT"/>
              </a:rPr>
              <a:t>Equivalent</a:t>
            </a:r>
            <a:r>
              <a:rPr sz="2400" spc="-35" dirty="0">
                <a:latin typeface="Arial MT"/>
                <a:cs typeface="Arial MT"/>
              </a:rPr>
              <a:t> </a:t>
            </a:r>
            <a:r>
              <a:rPr sz="2400" dirty="0">
                <a:latin typeface="Arial MT"/>
                <a:cs typeface="Arial MT"/>
              </a:rPr>
              <a:t>Units</a:t>
            </a:r>
            <a:r>
              <a:rPr sz="2400" spc="-70"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Production</a:t>
            </a:r>
            <a:r>
              <a:rPr sz="2400" spc="-65" dirty="0">
                <a:latin typeface="Arial MT"/>
                <a:cs typeface="Arial MT"/>
              </a:rPr>
              <a:t> </a:t>
            </a:r>
            <a:r>
              <a:rPr sz="2400" dirty="0">
                <a:latin typeface="Arial MT"/>
                <a:cs typeface="Arial MT"/>
              </a:rPr>
              <a:t>=</a:t>
            </a:r>
            <a:r>
              <a:rPr sz="2400" spc="-65" dirty="0">
                <a:latin typeface="Arial MT"/>
                <a:cs typeface="Arial MT"/>
              </a:rPr>
              <a:t> </a:t>
            </a:r>
            <a:r>
              <a:rPr sz="2400" dirty="0">
                <a:latin typeface="Arial MT"/>
                <a:cs typeface="Arial MT"/>
              </a:rPr>
              <a:t>Number</a:t>
            </a:r>
            <a:r>
              <a:rPr sz="2400" spc="-55"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partially</a:t>
            </a:r>
            <a:r>
              <a:rPr sz="2400" spc="-45" dirty="0">
                <a:latin typeface="Arial MT"/>
                <a:cs typeface="Arial MT"/>
              </a:rPr>
              <a:t> </a:t>
            </a:r>
            <a:r>
              <a:rPr sz="2400" dirty="0">
                <a:latin typeface="Arial MT"/>
                <a:cs typeface="Arial MT"/>
              </a:rPr>
              <a:t>completed</a:t>
            </a:r>
            <a:r>
              <a:rPr sz="2400" spc="-65" dirty="0">
                <a:latin typeface="Arial MT"/>
                <a:cs typeface="Arial MT"/>
              </a:rPr>
              <a:t> </a:t>
            </a:r>
            <a:r>
              <a:rPr sz="2400" dirty="0">
                <a:latin typeface="Arial MT"/>
                <a:cs typeface="Arial MT"/>
              </a:rPr>
              <a:t>units</a:t>
            </a:r>
            <a:r>
              <a:rPr sz="2400" spc="-65" dirty="0">
                <a:latin typeface="Arial MT"/>
                <a:cs typeface="Arial MT"/>
              </a:rPr>
              <a:t> </a:t>
            </a:r>
            <a:r>
              <a:rPr sz="2400" dirty="0">
                <a:latin typeface="Arial MT"/>
                <a:cs typeface="Arial MT"/>
              </a:rPr>
              <a:t>x</a:t>
            </a:r>
            <a:r>
              <a:rPr sz="2400" spc="-85" dirty="0">
                <a:latin typeface="Arial MT"/>
                <a:cs typeface="Arial MT"/>
              </a:rPr>
              <a:t> </a:t>
            </a:r>
            <a:r>
              <a:rPr sz="2400" spc="-10" dirty="0">
                <a:latin typeface="Arial MT"/>
                <a:cs typeface="Arial MT"/>
              </a:rPr>
              <a:t>Percentage</a:t>
            </a:r>
            <a:endParaRPr sz="2400">
              <a:latin typeface="Arial MT"/>
              <a:cs typeface="Arial MT"/>
            </a:endParaRPr>
          </a:p>
          <a:p>
            <a:pPr marL="457200" algn="ctr">
              <a:lnSpc>
                <a:spcPct val="100000"/>
              </a:lnSpc>
            </a:pPr>
            <a:r>
              <a:rPr sz="2400" spc="-10" dirty="0">
                <a:latin typeface="Arial MT"/>
                <a:cs typeface="Arial MT"/>
              </a:rPr>
              <a:t>completion</a:t>
            </a:r>
            <a:endParaRPr sz="240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14</a:t>
            </a:fld>
            <a:endParaRPr spc="-25" dirty="0"/>
          </a:p>
        </p:txBody>
      </p:sp>
      <p:sp>
        <p:nvSpPr>
          <p:cNvPr id="7" name="Subtitle 6">
            <a:extLst>
              <a:ext uri="{FF2B5EF4-FFF2-40B4-BE49-F238E27FC236}">
                <a16:creationId xmlns:a16="http://schemas.microsoft.com/office/drawing/2014/main" id="{5E2A7A33-4316-D850-E111-A36BAA9EEFF5}"/>
              </a:ext>
            </a:extLst>
          </p:cNvPr>
          <p:cNvSpPr>
            <a:spLocks noGrp="1"/>
          </p:cNvSpPr>
          <p:nvPr>
            <p:ph type="subTitle" idx="1"/>
          </p:nvPr>
        </p:nvSpPr>
        <p:spPr/>
        <p:txBody>
          <a:bodyPr/>
          <a:lstStyle/>
          <a:p>
            <a:r>
              <a:rPr lang="en-CA" dirty="0"/>
              <a:t>Calculating Equivalent Units of Production</a:t>
            </a:r>
          </a:p>
        </p:txBody>
      </p:sp>
      <p:sp>
        <p:nvSpPr>
          <p:cNvPr id="3" name="object 3"/>
          <p:cNvSpPr txBox="1"/>
          <p:nvPr/>
        </p:nvSpPr>
        <p:spPr>
          <a:xfrm>
            <a:off x="414019" y="947673"/>
            <a:ext cx="483679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For</a:t>
            </a:r>
            <a:r>
              <a:rPr sz="1800" b="1" spc="-35" dirty="0">
                <a:solidFill>
                  <a:srgbClr val="FFFFFF"/>
                </a:solidFill>
                <a:latin typeface="Arial"/>
                <a:cs typeface="Arial"/>
              </a:rPr>
              <a:t> </a:t>
            </a:r>
            <a:r>
              <a:rPr sz="1800" b="1" dirty="0">
                <a:solidFill>
                  <a:srgbClr val="FFFFFF"/>
                </a:solidFill>
                <a:latin typeface="Arial"/>
                <a:cs typeface="Arial"/>
              </a:rPr>
              <a:t>this</a:t>
            </a:r>
            <a:r>
              <a:rPr sz="1800" b="1" spc="-20" dirty="0">
                <a:solidFill>
                  <a:srgbClr val="FFFFFF"/>
                </a:solidFill>
                <a:latin typeface="Arial"/>
                <a:cs typeface="Arial"/>
              </a:rPr>
              <a:t> </a:t>
            </a:r>
            <a:r>
              <a:rPr sz="1800" b="1" dirty="0">
                <a:solidFill>
                  <a:srgbClr val="FFFFFF"/>
                </a:solidFill>
                <a:latin typeface="Arial"/>
                <a:cs typeface="Arial"/>
              </a:rPr>
              <a:t>class,</a:t>
            </a:r>
            <a:r>
              <a:rPr sz="1800" b="1" spc="-20" dirty="0">
                <a:solidFill>
                  <a:srgbClr val="FFFFFF"/>
                </a:solidFill>
                <a:latin typeface="Arial"/>
                <a:cs typeface="Arial"/>
              </a:rPr>
              <a:t> </a:t>
            </a:r>
            <a:r>
              <a:rPr sz="1800" b="1" dirty="0">
                <a:solidFill>
                  <a:srgbClr val="FFFFFF"/>
                </a:solidFill>
                <a:latin typeface="Arial"/>
                <a:cs typeface="Arial"/>
              </a:rPr>
              <a:t>we</a:t>
            </a:r>
            <a:r>
              <a:rPr sz="1800" b="1" spc="-55" dirty="0">
                <a:solidFill>
                  <a:srgbClr val="FFFFFF"/>
                </a:solidFill>
                <a:latin typeface="Arial"/>
                <a:cs typeface="Arial"/>
              </a:rPr>
              <a:t> </a:t>
            </a:r>
            <a:r>
              <a:rPr sz="1800" b="1" dirty="0">
                <a:solidFill>
                  <a:srgbClr val="FFFFFF"/>
                </a:solidFill>
                <a:latin typeface="Arial"/>
                <a:cs typeface="Arial"/>
              </a:rPr>
              <a:t>only</a:t>
            </a:r>
            <a:r>
              <a:rPr sz="1800" b="1" spc="-35" dirty="0">
                <a:solidFill>
                  <a:srgbClr val="FFFFFF"/>
                </a:solidFill>
                <a:latin typeface="Arial"/>
                <a:cs typeface="Arial"/>
              </a:rPr>
              <a:t> </a:t>
            </a:r>
            <a:r>
              <a:rPr sz="1800" b="1" dirty="0">
                <a:solidFill>
                  <a:srgbClr val="FFFFFF"/>
                </a:solidFill>
                <a:latin typeface="Arial"/>
                <a:cs typeface="Arial"/>
              </a:rPr>
              <a:t>focus</a:t>
            </a:r>
            <a:r>
              <a:rPr sz="1800" b="1" spc="-30" dirty="0">
                <a:solidFill>
                  <a:srgbClr val="FFFFFF"/>
                </a:solidFill>
                <a:latin typeface="Arial"/>
                <a:cs typeface="Arial"/>
              </a:rPr>
              <a:t> </a:t>
            </a:r>
            <a:r>
              <a:rPr sz="1800" b="1" dirty="0">
                <a:solidFill>
                  <a:srgbClr val="FFFFFF"/>
                </a:solidFill>
                <a:latin typeface="Arial"/>
                <a:cs typeface="Arial"/>
              </a:rPr>
              <a:t>on</a:t>
            </a:r>
            <a:r>
              <a:rPr sz="1800" b="1" spc="-15" dirty="0">
                <a:solidFill>
                  <a:srgbClr val="FFFFFF"/>
                </a:solidFill>
                <a:latin typeface="Arial"/>
                <a:cs typeface="Arial"/>
              </a:rPr>
              <a:t> </a:t>
            </a:r>
            <a:r>
              <a:rPr sz="1800" b="1" u="sng" dirty="0">
                <a:solidFill>
                  <a:srgbClr val="FFFFFF"/>
                </a:solidFill>
                <a:uFill>
                  <a:solidFill>
                    <a:srgbClr val="FFFFFF"/>
                  </a:solidFill>
                </a:uFill>
                <a:latin typeface="Arial"/>
                <a:cs typeface="Arial"/>
              </a:rPr>
              <a:t>Weight</a:t>
            </a:r>
            <a:r>
              <a:rPr sz="1800" b="1" u="sng" spc="-85" dirty="0">
                <a:solidFill>
                  <a:srgbClr val="FFFFFF"/>
                </a:solidFill>
                <a:uFill>
                  <a:solidFill>
                    <a:srgbClr val="FFFFFF"/>
                  </a:solidFill>
                </a:uFill>
                <a:latin typeface="Arial"/>
                <a:cs typeface="Arial"/>
              </a:rPr>
              <a:t> </a:t>
            </a:r>
            <a:r>
              <a:rPr sz="1800" b="1" u="sng" spc="-20" dirty="0">
                <a:solidFill>
                  <a:srgbClr val="FFFFFF"/>
                </a:solidFill>
                <a:uFill>
                  <a:solidFill>
                    <a:srgbClr val="FFFFFF"/>
                  </a:solidFill>
                </a:uFill>
                <a:latin typeface="Arial"/>
                <a:cs typeface="Arial"/>
              </a:rPr>
              <a:t>Avg.</a:t>
            </a:r>
            <a:endParaRPr sz="1800">
              <a:latin typeface="Arial"/>
              <a:cs typeface="Arial"/>
            </a:endParaRPr>
          </a:p>
        </p:txBody>
      </p:sp>
      <p:sp>
        <p:nvSpPr>
          <p:cNvPr id="4" name="object 4"/>
          <p:cNvSpPr txBox="1"/>
          <p:nvPr/>
        </p:nvSpPr>
        <p:spPr>
          <a:xfrm>
            <a:off x="671378" y="633236"/>
            <a:ext cx="11099800" cy="4514215"/>
          </a:xfrm>
          <a:prstGeom prst="rect">
            <a:avLst/>
          </a:prstGeom>
        </p:spPr>
        <p:txBody>
          <a:bodyPr vert="horz" wrap="square" lIns="0" tIns="162560" rIns="0" bIns="0" rtlCol="0">
            <a:spAutoFit/>
          </a:bodyPr>
          <a:lstStyle/>
          <a:p>
            <a:pPr marL="12700">
              <a:lnSpc>
                <a:spcPct val="100000"/>
              </a:lnSpc>
              <a:spcBef>
                <a:spcPts val="1280"/>
              </a:spcBef>
            </a:pPr>
            <a:r>
              <a:rPr sz="2400" dirty="0">
                <a:latin typeface="Arial MT"/>
                <a:cs typeface="Arial MT"/>
              </a:rPr>
              <a:t>Equivalent</a:t>
            </a:r>
            <a:r>
              <a:rPr sz="2400" spc="-30" dirty="0">
                <a:latin typeface="Arial MT"/>
                <a:cs typeface="Arial MT"/>
              </a:rPr>
              <a:t> </a:t>
            </a:r>
            <a:r>
              <a:rPr sz="2400" dirty="0">
                <a:latin typeface="Arial MT"/>
                <a:cs typeface="Arial MT"/>
              </a:rPr>
              <a:t>units</a:t>
            </a:r>
            <a:r>
              <a:rPr sz="2400" spc="-60"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70" dirty="0">
                <a:latin typeface="Arial MT"/>
                <a:cs typeface="Arial MT"/>
              </a:rPr>
              <a:t> </a:t>
            </a:r>
            <a:r>
              <a:rPr sz="2400" dirty="0">
                <a:latin typeface="Arial MT"/>
                <a:cs typeface="Arial MT"/>
              </a:rPr>
              <a:t>calculated</a:t>
            </a:r>
            <a:r>
              <a:rPr sz="2400" spc="-50" dirty="0">
                <a:latin typeface="Arial MT"/>
                <a:cs typeface="Arial MT"/>
              </a:rPr>
              <a:t> </a:t>
            </a:r>
            <a:r>
              <a:rPr sz="2400" dirty="0">
                <a:latin typeface="Arial MT"/>
                <a:cs typeface="Arial MT"/>
              </a:rPr>
              <a:t>two</a:t>
            </a:r>
            <a:r>
              <a:rPr sz="2400" spc="-60" dirty="0">
                <a:latin typeface="Arial MT"/>
                <a:cs typeface="Arial MT"/>
              </a:rPr>
              <a:t> </a:t>
            </a:r>
            <a:r>
              <a:rPr sz="2400" spc="-10" dirty="0">
                <a:latin typeface="Arial MT"/>
                <a:cs typeface="Arial MT"/>
              </a:rPr>
              <a:t>ways:</a:t>
            </a:r>
            <a:endParaRPr sz="2400" dirty="0">
              <a:latin typeface="Arial MT"/>
              <a:cs typeface="Arial MT"/>
            </a:endParaRPr>
          </a:p>
          <a:p>
            <a:pPr marL="469265" indent="-456565">
              <a:lnSpc>
                <a:spcPct val="100000"/>
              </a:lnSpc>
              <a:spcBef>
                <a:spcPts val="1180"/>
              </a:spcBef>
              <a:buSzPct val="79166"/>
              <a:buAutoNum type="arabicPeriod"/>
              <a:tabLst>
                <a:tab pos="469265" algn="l"/>
              </a:tabLst>
            </a:pPr>
            <a:r>
              <a:rPr sz="2400" u="sng" spc="-10" dirty="0">
                <a:uFill>
                  <a:solidFill>
                    <a:srgbClr val="000000"/>
                  </a:solidFill>
                </a:uFill>
                <a:latin typeface="Arial MT"/>
                <a:cs typeface="Arial MT"/>
              </a:rPr>
              <a:t>First-</a:t>
            </a:r>
            <a:r>
              <a:rPr sz="2400" u="sng" dirty="0">
                <a:uFill>
                  <a:solidFill>
                    <a:srgbClr val="000000"/>
                  </a:solidFill>
                </a:uFill>
                <a:latin typeface="Arial MT"/>
                <a:cs typeface="Arial MT"/>
              </a:rPr>
              <a:t>In,</a:t>
            </a:r>
            <a:r>
              <a:rPr sz="2400" u="sng" spc="-10" dirty="0">
                <a:uFill>
                  <a:solidFill>
                    <a:srgbClr val="000000"/>
                  </a:solidFill>
                </a:uFill>
                <a:latin typeface="Arial MT"/>
                <a:cs typeface="Arial MT"/>
              </a:rPr>
              <a:t> First-</a:t>
            </a:r>
            <a:r>
              <a:rPr sz="2400" u="sng" dirty="0">
                <a:uFill>
                  <a:solidFill>
                    <a:srgbClr val="000000"/>
                  </a:solidFill>
                </a:uFill>
                <a:latin typeface="Arial MT"/>
                <a:cs typeface="Arial MT"/>
              </a:rPr>
              <a:t>Out</a:t>
            </a:r>
            <a:r>
              <a:rPr sz="2400" u="sng" spc="10" dirty="0">
                <a:uFill>
                  <a:solidFill>
                    <a:srgbClr val="000000"/>
                  </a:solidFill>
                </a:uFill>
                <a:latin typeface="Arial MT"/>
                <a:cs typeface="Arial MT"/>
              </a:rPr>
              <a:t> </a:t>
            </a:r>
            <a:r>
              <a:rPr sz="2400" u="sng" dirty="0">
                <a:uFill>
                  <a:solidFill>
                    <a:srgbClr val="000000"/>
                  </a:solidFill>
                </a:uFill>
                <a:latin typeface="Arial MT"/>
                <a:cs typeface="Arial MT"/>
              </a:rPr>
              <a:t>(FIFO)</a:t>
            </a:r>
            <a:r>
              <a:rPr sz="2400" u="sng" spc="-15" dirty="0">
                <a:uFill>
                  <a:solidFill>
                    <a:srgbClr val="000000"/>
                  </a:solidFill>
                </a:uFill>
                <a:latin typeface="Arial MT"/>
                <a:cs typeface="Arial MT"/>
              </a:rPr>
              <a:t> </a:t>
            </a:r>
            <a:r>
              <a:rPr sz="2400" u="sng" spc="-10" dirty="0">
                <a:uFill>
                  <a:solidFill>
                    <a:srgbClr val="000000"/>
                  </a:solidFill>
                </a:uFill>
                <a:latin typeface="Arial MT"/>
                <a:cs typeface="Arial MT"/>
              </a:rPr>
              <a:t>Method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latin typeface="Arial MT"/>
                <a:cs typeface="Arial MT"/>
              </a:rPr>
              <a:t>Equivalent</a:t>
            </a:r>
            <a:r>
              <a:rPr sz="2400" spc="-20" dirty="0">
                <a:latin typeface="Arial MT"/>
                <a:cs typeface="Arial MT"/>
              </a:rPr>
              <a:t> </a:t>
            </a:r>
            <a:r>
              <a:rPr sz="2400" dirty="0">
                <a:latin typeface="Arial MT"/>
                <a:cs typeface="Arial MT"/>
              </a:rPr>
              <a:t>units</a:t>
            </a:r>
            <a:r>
              <a:rPr sz="2400" spc="-50"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costs</a:t>
            </a:r>
            <a:r>
              <a:rPr sz="2400" spc="-65" dirty="0">
                <a:latin typeface="Arial MT"/>
                <a:cs typeface="Arial MT"/>
              </a:rPr>
              <a:t> </a:t>
            </a:r>
            <a:r>
              <a:rPr sz="2400" dirty="0">
                <a:latin typeface="Arial MT"/>
                <a:cs typeface="Arial MT"/>
              </a:rPr>
              <a:t>only</a:t>
            </a:r>
            <a:r>
              <a:rPr sz="2400" spc="-50" dirty="0">
                <a:latin typeface="Arial MT"/>
                <a:cs typeface="Arial MT"/>
              </a:rPr>
              <a:t> </a:t>
            </a:r>
            <a:r>
              <a:rPr sz="2400" dirty="0">
                <a:latin typeface="Arial MT"/>
                <a:cs typeface="Arial MT"/>
              </a:rPr>
              <a:t>relate</a:t>
            </a:r>
            <a:r>
              <a:rPr sz="2400" spc="-5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work</a:t>
            </a:r>
            <a:r>
              <a:rPr sz="2400" spc="-50" dirty="0">
                <a:latin typeface="Arial MT"/>
                <a:cs typeface="Arial MT"/>
              </a:rPr>
              <a:t> </a:t>
            </a:r>
            <a:r>
              <a:rPr sz="2400" dirty="0">
                <a:latin typeface="Arial MT"/>
                <a:cs typeface="Arial MT"/>
              </a:rPr>
              <a:t>done</a:t>
            </a:r>
            <a:r>
              <a:rPr sz="2400" spc="-45" dirty="0">
                <a:latin typeface="Arial MT"/>
                <a:cs typeface="Arial MT"/>
              </a:rPr>
              <a:t> </a:t>
            </a:r>
            <a:r>
              <a:rPr sz="2400" dirty="0">
                <a:latin typeface="Arial MT"/>
                <a:cs typeface="Arial MT"/>
              </a:rPr>
              <a:t>in</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current</a:t>
            </a:r>
            <a:r>
              <a:rPr sz="2400" spc="-65" dirty="0">
                <a:latin typeface="Arial MT"/>
                <a:cs typeface="Arial MT"/>
              </a:rPr>
              <a:t> </a:t>
            </a:r>
            <a:r>
              <a:rPr sz="2400" spc="-10" dirty="0">
                <a:latin typeface="Arial MT"/>
                <a:cs typeface="Arial MT"/>
              </a:rPr>
              <a:t>period.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solidFill>
                  <a:srgbClr val="252525"/>
                </a:solidFill>
                <a:latin typeface="Arial MT"/>
                <a:cs typeface="Arial MT"/>
              </a:rPr>
              <a:t>Makes</a:t>
            </a:r>
            <a:r>
              <a:rPr sz="2400" spc="-60" dirty="0">
                <a:solidFill>
                  <a:srgbClr val="252525"/>
                </a:solidFill>
                <a:latin typeface="Arial MT"/>
                <a:cs typeface="Arial MT"/>
              </a:rPr>
              <a:t> </a:t>
            </a:r>
            <a:r>
              <a:rPr sz="2400" dirty="0">
                <a:solidFill>
                  <a:srgbClr val="252525"/>
                </a:solidFill>
                <a:latin typeface="Arial MT"/>
                <a:cs typeface="Arial MT"/>
              </a:rPr>
              <a:t>no</a:t>
            </a:r>
            <a:r>
              <a:rPr sz="2400" spc="-60" dirty="0">
                <a:solidFill>
                  <a:srgbClr val="252525"/>
                </a:solidFill>
                <a:latin typeface="Arial MT"/>
                <a:cs typeface="Arial MT"/>
              </a:rPr>
              <a:t> </a:t>
            </a:r>
            <a:r>
              <a:rPr sz="2400" dirty="0">
                <a:solidFill>
                  <a:srgbClr val="252525"/>
                </a:solidFill>
                <a:latin typeface="Arial MT"/>
                <a:cs typeface="Arial MT"/>
              </a:rPr>
              <a:t>distinction</a:t>
            </a:r>
            <a:r>
              <a:rPr sz="2400" spc="-40" dirty="0">
                <a:solidFill>
                  <a:srgbClr val="252525"/>
                </a:solidFill>
                <a:latin typeface="Arial MT"/>
                <a:cs typeface="Arial MT"/>
              </a:rPr>
              <a:t> </a:t>
            </a:r>
            <a:r>
              <a:rPr sz="2400" dirty="0">
                <a:solidFill>
                  <a:srgbClr val="252525"/>
                </a:solidFill>
                <a:latin typeface="Arial MT"/>
                <a:cs typeface="Arial MT"/>
              </a:rPr>
              <a:t>between</a:t>
            </a:r>
            <a:r>
              <a:rPr sz="2400" spc="-45" dirty="0">
                <a:solidFill>
                  <a:srgbClr val="252525"/>
                </a:solidFill>
                <a:latin typeface="Arial MT"/>
                <a:cs typeface="Arial MT"/>
              </a:rPr>
              <a:t> </a:t>
            </a:r>
            <a:r>
              <a:rPr sz="2400" dirty="0">
                <a:solidFill>
                  <a:srgbClr val="252525"/>
                </a:solidFill>
                <a:latin typeface="Arial MT"/>
                <a:cs typeface="Arial MT"/>
              </a:rPr>
              <a:t>work</a:t>
            </a:r>
            <a:r>
              <a:rPr sz="2400" spc="-55" dirty="0">
                <a:solidFill>
                  <a:srgbClr val="252525"/>
                </a:solidFill>
                <a:latin typeface="Arial MT"/>
                <a:cs typeface="Arial MT"/>
              </a:rPr>
              <a:t> </a:t>
            </a:r>
            <a:r>
              <a:rPr sz="2400" dirty="0">
                <a:solidFill>
                  <a:srgbClr val="252525"/>
                </a:solidFill>
                <a:latin typeface="Arial MT"/>
                <a:cs typeface="Arial MT"/>
              </a:rPr>
              <a:t>done</a:t>
            </a:r>
            <a:r>
              <a:rPr sz="2400" spc="-50" dirty="0">
                <a:solidFill>
                  <a:srgbClr val="252525"/>
                </a:solidFill>
                <a:latin typeface="Arial MT"/>
                <a:cs typeface="Arial MT"/>
              </a:rPr>
              <a:t> </a:t>
            </a:r>
            <a:r>
              <a:rPr sz="2400" dirty="0">
                <a:solidFill>
                  <a:srgbClr val="252525"/>
                </a:solidFill>
                <a:latin typeface="Arial MT"/>
                <a:cs typeface="Arial MT"/>
              </a:rPr>
              <a:t>in</a:t>
            </a:r>
            <a:r>
              <a:rPr sz="2400" spc="-50" dirty="0">
                <a:solidFill>
                  <a:srgbClr val="252525"/>
                </a:solidFill>
                <a:latin typeface="Arial MT"/>
                <a:cs typeface="Arial MT"/>
              </a:rPr>
              <a:t> </a:t>
            </a:r>
            <a:r>
              <a:rPr sz="2400" dirty="0">
                <a:solidFill>
                  <a:srgbClr val="252525"/>
                </a:solidFill>
                <a:latin typeface="Arial MT"/>
                <a:cs typeface="Arial MT"/>
              </a:rPr>
              <a:t>prior</a:t>
            </a:r>
            <a:r>
              <a:rPr sz="2400" spc="-50" dirty="0">
                <a:solidFill>
                  <a:srgbClr val="252525"/>
                </a:solidFill>
                <a:latin typeface="Arial MT"/>
                <a:cs typeface="Arial MT"/>
              </a:rPr>
              <a:t> </a:t>
            </a:r>
            <a:r>
              <a:rPr sz="2400" dirty="0">
                <a:solidFill>
                  <a:srgbClr val="252525"/>
                </a:solidFill>
                <a:latin typeface="Arial MT"/>
                <a:cs typeface="Arial MT"/>
              </a:rPr>
              <a:t>or</a:t>
            </a:r>
            <a:r>
              <a:rPr sz="2400" spc="-65" dirty="0">
                <a:solidFill>
                  <a:srgbClr val="252525"/>
                </a:solidFill>
                <a:latin typeface="Arial MT"/>
                <a:cs typeface="Arial MT"/>
              </a:rPr>
              <a:t> </a:t>
            </a:r>
            <a:r>
              <a:rPr sz="2400" dirty="0">
                <a:solidFill>
                  <a:srgbClr val="252525"/>
                </a:solidFill>
                <a:latin typeface="Arial MT"/>
                <a:cs typeface="Arial MT"/>
              </a:rPr>
              <a:t>current</a:t>
            </a:r>
            <a:r>
              <a:rPr sz="2400" spc="-55" dirty="0">
                <a:solidFill>
                  <a:srgbClr val="252525"/>
                </a:solidFill>
                <a:latin typeface="Arial MT"/>
                <a:cs typeface="Arial MT"/>
              </a:rPr>
              <a:t> </a:t>
            </a:r>
            <a:r>
              <a:rPr sz="2400" spc="-10" dirty="0">
                <a:solidFill>
                  <a:srgbClr val="252525"/>
                </a:solidFill>
                <a:latin typeface="Arial MT"/>
                <a:cs typeface="Arial MT"/>
              </a:rPr>
              <a:t>periods</a:t>
            </a:r>
            <a:endParaRPr sz="2400" dirty="0">
              <a:latin typeface="Arial MT"/>
              <a:cs typeface="Arial MT"/>
            </a:endParaRPr>
          </a:p>
          <a:p>
            <a:pPr lvl="1">
              <a:lnSpc>
                <a:spcPct val="100000"/>
              </a:lnSpc>
              <a:spcBef>
                <a:spcPts val="2475"/>
              </a:spcBef>
              <a:buFont typeface="Arial MT"/>
              <a:buChar char="•"/>
            </a:pPr>
            <a:endParaRPr sz="2400" dirty="0">
              <a:latin typeface="Arial MT"/>
              <a:cs typeface="Arial MT"/>
            </a:endParaRPr>
          </a:p>
          <a:p>
            <a:pPr marL="469265" indent="-456565">
              <a:lnSpc>
                <a:spcPct val="100000"/>
              </a:lnSpc>
              <a:buSzPct val="79166"/>
              <a:buAutoNum type="arabicPeriod"/>
              <a:tabLst>
                <a:tab pos="469265" algn="l"/>
              </a:tabLst>
            </a:pPr>
            <a:r>
              <a:rPr sz="2400" u="sng" spc="-25" dirty="0">
                <a:uFill>
                  <a:solidFill>
                    <a:srgbClr val="000000"/>
                  </a:solidFill>
                </a:uFill>
                <a:latin typeface="Arial MT"/>
                <a:cs typeface="Arial MT"/>
              </a:rPr>
              <a:t>Weighted-</a:t>
            </a:r>
            <a:r>
              <a:rPr sz="2400" u="sng" dirty="0">
                <a:uFill>
                  <a:solidFill>
                    <a:srgbClr val="000000"/>
                  </a:solidFill>
                </a:uFill>
                <a:latin typeface="Arial MT"/>
                <a:cs typeface="Arial MT"/>
              </a:rPr>
              <a:t>Average</a:t>
            </a:r>
            <a:r>
              <a:rPr sz="2400" u="sng" spc="-75" dirty="0">
                <a:uFill>
                  <a:solidFill>
                    <a:srgbClr val="000000"/>
                  </a:solidFill>
                </a:uFill>
                <a:latin typeface="Arial MT"/>
                <a:cs typeface="Arial MT"/>
              </a:rPr>
              <a:t> </a:t>
            </a:r>
            <a:r>
              <a:rPr sz="2400" u="sng" dirty="0">
                <a:uFill>
                  <a:solidFill>
                    <a:srgbClr val="000000"/>
                  </a:solidFill>
                </a:uFill>
                <a:latin typeface="Arial MT"/>
                <a:cs typeface="Arial MT"/>
              </a:rPr>
              <a:t>(WA)</a:t>
            </a:r>
            <a:r>
              <a:rPr sz="2400" u="sng" spc="-110" dirty="0">
                <a:uFill>
                  <a:solidFill>
                    <a:srgbClr val="000000"/>
                  </a:solidFill>
                </a:uFill>
                <a:latin typeface="Arial MT"/>
                <a:cs typeface="Arial MT"/>
              </a:rPr>
              <a:t> </a:t>
            </a:r>
            <a:r>
              <a:rPr sz="2400" u="sng" spc="-10" dirty="0">
                <a:uFill>
                  <a:solidFill>
                    <a:srgbClr val="000000"/>
                  </a:solidFill>
                </a:uFill>
                <a:latin typeface="Arial MT"/>
                <a:cs typeface="Arial MT"/>
              </a:rPr>
              <a:t>Method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latin typeface="Arial MT"/>
                <a:cs typeface="Arial MT"/>
              </a:rPr>
              <a:t>Blends</a:t>
            </a:r>
            <a:r>
              <a:rPr sz="2400" spc="-3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units</a:t>
            </a:r>
            <a:r>
              <a:rPr sz="2400" spc="-40" dirty="0">
                <a:latin typeface="Arial MT"/>
                <a:cs typeface="Arial MT"/>
              </a:rPr>
              <a:t> </a:t>
            </a:r>
            <a:r>
              <a:rPr sz="2400" dirty="0">
                <a:latin typeface="Arial MT"/>
                <a:cs typeface="Arial MT"/>
              </a:rPr>
              <a:t>and</a:t>
            </a:r>
            <a:r>
              <a:rPr sz="2400" spc="-40" dirty="0">
                <a:latin typeface="Arial MT"/>
                <a:cs typeface="Arial MT"/>
              </a:rPr>
              <a:t> </a:t>
            </a:r>
            <a:r>
              <a:rPr sz="2400" dirty="0">
                <a:latin typeface="Arial MT"/>
                <a:cs typeface="Arial MT"/>
              </a:rPr>
              <a:t>costs</a:t>
            </a:r>
            <a:r>
              <a:rPr sz="2400" spc="-55" dirty="0">
                <a:latin typeface="Arial MT"/>
                <a:cs typeface="Arial MT"/>
              </a:rPr>
              <a:t> </a:t>
            </a:r>
            <a:r>
              <a:rPr sz="2400" dirty="0">
                <a:latin typeface="Arial MT"/>
                <a:cs typeface="Arial MT"/>
              </a:rPr>
              <a:t>from</a:t>
            </a:r>
            <a:r>
              <a:rPr sz="2400" spc="-8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current</a:t>
            </a:r>
            <a:r>
              <a:rPr sz="2400" spc="-45" dirty="0">
                <a:latin typeface="Arial MT"/>
                <a:cs typeface="Arial MT"/>
              </a:rPr>
              <a:t> </a:t>
            </a:r>
            <a:r>
              <a:rPr sz="2400" dirty="0">
                <a:latin typeface="Arial MT"/>
                <a:cs typeface="Arial MT"/>
              </a:rPr>
              <a:t>period</a:t>
            </a:r>
            <a:r>
              <a:rPr sz="2400" spc="-30" dirty="0">
                <a:latin typeface="Arial MT"/>
                <a:cs typeface="Arial MT"/>
              </a:rPr>
              <a:t> </a:t>
            </a:r>
            <a:r>
              <a:rPr sz="2400" dirty="0">
                <a:latin typeface="Arial MT"/>
                <a:cs typeface="Arial MT"/>
              </a:rPr>
              <a:t>with</a:t>
            </a:r>
            <a:r>
              <a:rPr sz="2400" spc="-30" dirty="0">
                <a:latin typeface="Arial MT"/>
                <a:cs typeface="Arial MT"/>
              </a:rPr>
              <a:t> </a:t>
            </a:r>
            <a:r>
              <a:rPr sz="2400" dirty="0">
                <a:latin typeface="Arial MT"/>
                <a:cs typeface="Arial MT"/>
              </a:rPr>
              <a:t>units</a:t>
            </a:r>
            <a:r>
              <a:rPr sz="2400" spc="-45" dirty="0">
                <a:latin typeface="Arial MT"/>
                <a:cs typeface="Arial MT"/>
              </a:rPr>
              <a:t> </a:t>
            </a:r>
            <a:r>
              <a:rPr sz="2400" dirty="0">
                <a:latin typeface="Arial MT"/>
                <a:cs typeface="Arial MT"/>
              </a:rPr>
              <a:t>and</a:t>
            </a:r>
            <a:r>
              <a:rPr sz="2400" spc="-50" dirty="0">
                <a:latin typeface="Arial MT"/>
                <a:cs typeface="Arial MT"/>
              </a:rPr>
              <a:t> </a:t>
            </a:r>
            <a:r>
              <a:rPr sz="2400" spc="-10" dirty="0">
                <a:latin typeface="Arial MT"/>
                <a:cs typeface="Arial MT"/>
              </a:rPr>
              <a:t>costs</a:t>
            </a:r>
            <a:endParaRPr sz="2400" dirty="0">
              <a:latin typeface="Arial MT"/>
              <a:cs typeface="Arial MT"/>
            </a:endParaRPr>
          </a:p>
          <a:p>
            <a:pPr marL="919480">
              <a:lnSpc>
                <a:spcPct val="100000"/>
              </a:lnSpc>
              <a:spcBef>
                <a:spcPts val="5"/>
              </a:spcBef>
            </a:pPr>
            <a:r>
              <a:rPr sz="2400" dirty="0">
                <a:latin typeface="Arial MT"/>
                <a:cs typeface="Arial MT"/>
              </a:rPr>
              <a:t>from</a:t>
            </a:r>
            <a:r>
              <a:rPr sz="2400" spc="-6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prior</a:t>
            </a:r>
            <a:r>
              <a:rPr sz="2400" spc="-40" dirty="0">
                <a:latin typeface="Arial MT"/>
                <a:cs typeface="Arial MT"/>
              </a:rPr>
              <a:t> </a:t>
            </a:r>
            <a:r>
              <a:rPr sz="2400" spc="-10" dirty="0">
                <a:latin typeface="Arial MT"/>
                <a:cs typeface="Arial MT"/>
              </a:rPr>
              <a:t>period.</a:t>
            </a:r>
            <a:endParaRPr sz="2400" dirty="0">
              <a:latin typeface="Arial MT"/>
              <a:cs typeface="Arial MT"/>
            </a:endParaRPr>
          </a:p>
          <a:p>
            <a:pPr marL="919480" lvl="1" indent="-457200">
              <a:lnSpc>
                <a:spcPct val="100000"/>
              </a:lnSpc>
              <a:spcBef>
                <a:spcPts val="1175"/>
              </a:spcBef>
              <a:buSzPct val="79166"/>
              <a:buChar char="•"/>
              <a:tabLst>
                <a:tab pos="919480" algn="l"/>
              </a:tabLst>
            </a:pPr>
            <a:r>
              <a:rPr sz="2400" dirty="0">
                <a:solidFill>
                  <a:srgbClr val="252525"/>
                </a:solidFill>
                <a:latin typeface="Arial MT"/>
                <a:cs typeface="Arial MT"/>
              </a:rPr>
              <a:t>Units</a:t>
            </a:r>
            <a:r>
              <a:rPr sz="2400" spc="-50" dirty="0">
                <a:solidFill>
                  <a:srgbClr val="252525"/>
                </a:solidFill>
                <a:latin typeface="Arial MT"/>
                <a:cs typeface="Arial MT"/>
              </a:rPr>
              <a:t> </a:t>
            </a:r>
            <a:r>
              <a:rPr sz="2400" dirty="0">
                <a:solidFill>
                  <a:srgbClr val="252525"/>
                </a:solidFill>
                <a:latin typeface="Arial MT"/>
                <a:cs typeface="Arial MT"/>
              </a:rPr>
              <a:t>and</a:t>
            </a:r>
            <a:r>
              <a:rPr sz="2400" spc="-35" dirty="0">
                <a:solidFill>
                  <a:srgbClr val="252525"/>
                </a:solidFill>
                <a:latin typeface="Arial MT"/>
                <a:cs typeface="Arial MT"/>
              </a:rPr>
              <a:t> </a:t>
            </a:r>
            <a:r>
              <a:rPr sz="2400" dirty="0">
                <a:solidFill>
                  <a:srgbClr val="252525"/>
                </a:solidFill>
                <a:latin typeface="Arial MT"/>
                <a:cs typeface="Arial MT"/>
              </a:rPr>
              <a:t>costs</a:t>
            </a:r>
            <a:r>
              <a:rPr sz="2400" spc="-45" dirty="0">
                <a:solidFill>
                  <a:srgbClr val="252525"/>
                </a:solidFill>
                <a:latin typeface="Arial MT"/>
                <a:cs typeface="Arial MT"/>
              </a:rPr>
              <a:t> </a:t>
            </a:r>
            <a:r>
              <a:rPr sz="2400" dirty="0">
                <a:solidFill>
                  <a:srgbClr val="252525"/>
                </a:solidFill>
                <a:latin typeface="Arial MT"/>
                <a:cs typeface="Arial MT"/>
              </a:rPr>
              <a:t>relate</a:t>
            </a:r>
            <a:r>
              <a:rPr sz="2400" spc="-45" dirty="0">
                <a:solidFill>
                  <a:srgbClr val="252525"/>
                </a:solidFill>
                <a:latin typeface="Arial MT"/>
                <a:cs typeface="Arial MT"/>
              </a:rPr>
              <a:t> </a:t>
            </a:r>
            <a:r>
              <a:rPr sz="2400" dirty="0">
                <a:solidFill>
                  <a:srgbClr val="252525"/>
                </a:solidFill>
                <a:latin typeface="Arial MT"/>
                <a:cs typeface="Arial MT"/>
              </a:rPr>
              <a:t>only</a:t>
            </a:r>
            <a:r>
              <a:rPr sz="2400" spc="-35" dirty="0">
                <a:solidFill>
                  <a:srgbClr val="252525"/>
                </a:solidFill>
                <a:latin typeface="Arial MT"/>
                <a:cs typeface="Arial MT"/>
              </a:rPr>
              <a:t> </a:t>
            </a:r>
            <a:r>
              <a:rPr sz="2400" dirty="0">
                <a:solidFill>
                  <a:srgbClr val="252525"/>
                </a:solidFill>
                <a:latin typeface="Arial MT"/>
                <a:cs typeface="Arial MT"/>
              </a:rPr>
              <a:t>to</a:t>
            </a:r>
            <a:r>
              <a:rPr sz="2400" spc="-45" dirty="0">
                <a:solidFill>
                  <a:srgbClr val="252525"/>
                </a:solidFill>
                <a:latin typeface="Arial MT"/>
                <a:cs typeface="Arial MT"/>
              </a:rPr>
              <a:t> </a:t>
            </a:r>
            <a:r>
              <a:rPr sz="2400" dirty="0">
                <a:solidFill>
                  <a:srgbClr val="252525"/>
                </a:solidFill>
                <a:latin typeface="Arial MT"/>
                <a:cs typeface="Arial MT"/>
              </a:rPr>
              <a:t>work</a:t>
            </a:r>
            <a:r>
              <a:rPr sz="2400" spc="-40" dirty="0">
                <a:solidFill>
                  <a:srgbClr val="252525"/>
                </a:solidFill>
                <a:latin typeface="Arial MT"/>
                <a:cs typeface="Arial MT"/>
              </a:rPr>
              <a:t> </a:t>
            </a:r>
            <a:r>
              <a:rPr sz="2400" dirty="0">
                <a:solidFill>
                  <a:srgbClr val="252525"/>
                </a:solidFill>
                <a:latin typeface="Arial MT"/>
                <a:cs typeface="Arial MT"/>
              </a:rPr>
              <a:t>done</a:t>
            </a:r>
            <a:r>
              <a:rPr sz="2400" spc="-40" dirty="0">
                <a:solidFill>
                  <a:srgbClr val="252525"/>
                </a:solidFill>
                <a:latin typeface="Arial MT"/>
                <a:cs typeface="Arial MT"/>
              </a:rPr>
              <a:t> </a:t>
            </a:r>
            <a:r>
              <a:rPr sz="2400" dirty="0">
                <a:solidFill>
                  <a:srgbClr val="252525"/>
                </a:solidFill>
                <a:latin typeface="Arial MT"/>
                <a:cs typeface="Arial MT"/>
              </a:rPr>
              <a:t>in</a:t>
            </a:r>
            <a:r>
              <a:rPr sz="2400" spc="-40" dirty="0">
                <a:solidFill>
                  <a:srgbClr val="252525"/>
                </a:solidFill>
                <a:latin typeface="Arial MT"/>
                <a:cs typeface="Arial MT"/>
              </a:rPr>
              <a:t> </a:t>
            </a:r>
            <a:r>
              <a:rPr sz="2400" dirty="0">
                <a:solidFill>
                  <a:srgbClr val="252525"/>
                </a:solidFill>
                <a:latin typeface="Arial MT"/>
                <a:cs typeface="Arial MT"/>
              </a:rPr>
              <a:t>current</a:t>
            </a:r>
            <a:r>
              <a:rPr sz="2400" spc="-55" dirty="0">
                <a:solidFill>
                  <a:srgbClr val="252525"/>
                </a:solidFill>
                <a:latin typeface="Arial MT"/>
                <a:cs typeface="Arial MT"/>
              </a:rPr>
              <a:t> </a:t>
            </a:r>
            <a:r>
              <a:rPr sz="2400" spc="-10" dirty="0">
                <a:solidFill>
                  <a:srgbClr val="252525"/>
                </a:solidFill>
                <a:latin typeface="Arial MT"/>
                <a:cs typeface="Arial MT"/>
              </a:rPr>
              <a:t>period</a:t>
            </a:r>
            <a:endParaRPr sz="2400" dirty="0">
              <a:latin typeface="Arial MT"/>
              <a:cs typeface="Arial MT"/>
            </a:endParaRPr>
          </a:p>
        </p:txBody>
      </p:sp>
      <p:sp>
        <p:nvSpPr>
          <p:cNvPr id="5" name="object 5"/>
          <p:cNvSpPr/>
          <p:nvPr/>
        </p:nvSpPr>
        <p:spPr>
          <a:xfrm>
            <a:off x="420822" y="3284984"/>
            <a:ext cx="11369040" cy="2089785"/>
          </a:xfrm>
          <a:custGeom>
            <a:avLst/>
            <a:gdLst/>
            <a:ahLst/>
            <a:cxnLst/>
            <a:rect l="l" t="t" r="r" b="b"/>
            <a:pathLst>
              <a:path w="11369040" h="2089785">
                <a:moveTo>
                  <a:pt x="0" y="2089404"/>
                </a:moveTo>
                <a:lnTo>
                  <a:pt x="11369040" y="2089404"/>
                </a:lnTo>
                <a:lnTo>
                  <a:pt x="11369040" y="0"/>
                </a:lnTo>
                <a:lnTo>
                  <a:pt x="0" y="0"/>
                </a:lnTo>
                <a:lnTo>
                  <a:pt x="0" y="2089404"/>
                </a:lnTo>
                <a:close/>
              </a:path>
            </a:pathLst>
          </a:custGeom>
          <a:ln w="25400">
            <a:solidFill>
              <a:srgbClr val="0070C0"/>
            </a:solidFill>
            <a:prstDash val="sysDash"/>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15</a:t>
            </a:fld>
            <a:endParaRPr spc="-25" dirty="0"/>
          </a:p>
        </p:txBody>
      </p:sp>
      <p:sp>
        <p:nvSpPr>
          <p:cNvPr id="23" name="Subtitle 22">
            <a:extLst>
              <a:ext uri="{FF2B5EF4-FFF2-40B4-BE49-F238E27FC236}">
                <a16:creationId xmlns:a16="http://schemas.microsoft.com/office/drawing/2014/main" id="{430EA901-73AA-189E-85CC-7CB96C2D911D}"/>
              </a:ext>
            </a:extLst>
          </p:cNvPr>
          <p:cNvSpPr>
            <a:spLocks noGrp="1"/>
          </p:cNvSpPr>
          <p:nvPr>
            <p:ph type="subTitle" idx="1"/>
          </p:nvPr>
        </p:nvSpPr>
        <p:spPr/>
        <p:txBody>
          <a:bodyPr/>
          <a:lstStyle/>
          <a:p>
            <a:r>
              <a:rPr lang="en-CA" dirty="0"/>
              <a:t>Conversion</a:t>
            </a:r>
          </a:p>
        </p:txBody>
      </p:sp>
      <p:grpSp>
        <p:nvGrpSpPr>
          <p:cNvPr id="3" name="object 3"/>
          <p:cNvGrpSpPr/>
          <p:nvPr/>
        </p:nvGrpSpPr>
        <p:grpSpPr>
          <a:xfrm>
            <a:off x="2391410" y="2597150"/>
            <a:ext cx="3810000" cy="3159125"/>
            <a:chOff x="2391410" y="2597150"/>
            <a:chExt cx="3810000" cy="3159125"/>
          </a:xfrm>
        </p:grpSpPr>
        <p:sp>
          <p:nvSpPr>
            <p:cNvPr id="4" name="object 4"/>
            <p:cNvSpPr/>
            <p:nvPr/>
          </p:nvSpPr>
          <p:spPr>
            <a:xfrm>
              <a:off x="4282186" y="2873502"/>
              <a:ext cx="127000" cy="2870200"/>
            </a:xfrm>
            <a:custGeom>
              <a:avLst/>
              <a:gdLst/>
              <a:ahLst/>
              <a:cxnLst/>
              <a:rect l="l" t="t" r="r" b="b"/>
              <a:pathLst>
                <a:path w="127000" h="2870200">
                  <a:moveTo>
                    <a:pt x="0" y="2869692"/>
                  </a:moveTo>
                  <a:lnTo>
                    <a:pt x="127000" y="2869692"/>
                  </a:lnTo>
                  <a:lnTo>
                    <a:pt x="127000" y="0"/>
                  </a:lnTo>
                  <a:lnTo>
                    <a:pt x="0" y="0"/>
                  </a:lnTo>
                  <a:lnTo>
                    <a:pt x="0" y="2869692"/>
                  </a:lnTo>
                  <a:close/>
                </a:path>
              </a:pathLst>
            </a:custGeom>
            <a:solidFill>
              <a:srgbClr val="009900"/>
            </a:solidFill>
          </p:spPr>
          <p:txBody>
            <a:bodyPr wrap="square" lIns="0" tIns="0" rIns="0" bIns="0" rtlCol="0"/>
            <a:lstStyle/>
            <a:p>
              <a:endParaRPr/>
            </a:p>
          </p:txBody>
        </p:sp>
        <p:sp>
          <p:nvSpPr>
            <p:cNvPr id="5" name="object 5"/>
            <p:cNvSpPr/>
            <p:nvPr/>
          </p:nvSpPr>
          <p:spPr>
            <a:xfrm>
              <a:off x="2404110" y="2609850"/>
              <a:ext cx="3784600" cy="3133725"/>
            </a:xfrm>
            <a:custGeom>
              <a:avLst/>
              <a:gdLst/>
              <a:ahLst/>
              <a:cxnLst/>
              <a:rect l="l" t="t" r="r" b="b"/>
              <a:pathLst>
                <a:path w="3784600" h="3133725">
                  <a:moveTo>
                    <a:pt x="0" y="0"/>
                  </a:moveTo>
                  <a:lnTo>
                    <a:pt x="0" y="3133344"/>
                  </a:lnTo>
                </a:path>
                <a:path w="3784600" h="3133725">
                  <a:moveTo>
                    <a:pt x="0" y="3121152"/>
                  </a:moveTo>
                  <a:lnTo>
                    <a:pt x="3784091" y="3121152"/>
                  </a:lnTo>
                </a:path>
              </a:pathLst>
            </a:custGeom>
            <a:ln w="25400">
              <a:solidFill>
                <a:srgbClr val="000000"/>
              </a:solidFill>
            </a:ln>
          </p:spPr>
          <p:txBody>
            <a:bodyPr wrap="square" lIns="0" tIns="0" rIns="0" bIns="0" rtlCol="0"/>
            <a:lstStyle/>
            <a:p>
              <a:endParaRPr/>
            </a:p>
          </p:txBody>
        </p:sp>
        <p:sp>
          <p:nvSpPr>
            <p:cNvPr id="6" name="object 6"/>
            <p:cNvSpPr/>
            <p:nvPr/>
          </p:nvSpPr>
          <p:spPr>
            <a:xfrm>
              <a:off x="5731510" y="3507486"/>
              <a:ext cx="127000" cy="585470"/>
            </a:xfrm>
            <a:custGeom>
              <a:avLst/>
              <a:gdLst/>
              <a:ahLst/>
              <a:cxnLst/>
              <a:rect l="l" t="t" r="r" b="b"/>
              <a:pathLst>
                <a:path w="127000" h="585470">
                  <a:moveTo>
                    <a:pt x="0" y="585215"/>
                  </a:moveTo>
                  <a:lnTo>
                    <a:pt x="127000" y="585215"/>
                  </a:lnTo>
                  <a:lnTo>
                    <a:pt x="127000" y="0"/>
                  </a:lnTo>
                  <a:lnTo>
                    <a:pt x="0" y="0"/>
                  </a:lnTo>
                  <a:lnTo>
                    <a:pt x="0" y="585215"/>
                  </a:lnTo>
                  <a:close/>
                </a:path>
              </a:pathLst>
            </a:custGeom>
            <a:solidFill>
              <a:srgbClr val="FF0000"/>
            </a:solidFill>
          </p:spPr>
          <p:txBody>
            <a:bodyPr wrap="square" lIns="0" tIns="0" rIns="0" bIns="0" rtlCol="0"/>
            <a:lstStyle/>
            <a:p>
              <a:endParaRPr/>
            </a:p>
          </p:txBody>
        </p:sp>
        <p:sp>
          <p:nvSpPr>
            <p:cNvPr id="7" name="object 7"/>
            <p:cNvSpPr/>
            <p:nvPr/>
          </p:nvSpPr>
          <p:spPr>
            <a:xfrm>
              <a:off x="5729986" y="4092702"/>
              <a:ext cx="127000" cy="1651000"/>
            </a:xfrm>
            <a:custGeom>
              <a:avLst/>
              <a:gdLst/>
              <a:ahLst/>
              <a:cxnLst/>
              <a:rect l="l" t="t" r="r" b="b"/>
              <a:pathLst>
                <a:path w="127000" h="1651000">
                  <a:moveTo>
                    <a:pt x="0" y="1650492"/>
                  </a:moveTo>
                  <a:lnTo>
                    <a:pt x="127000" y="1650492"/>
                  </a:lnTo>
                  <a:lnTo>
                    <a:pt x="127000" y="0"/>
                  </a:lnTo>
                  <a:lnTo>
                    <a:pt x="0" y="0"/>
                  </a:lnTo>
                  <a:lnTo>
                    <a:pt x="0" y="1650492"/>
                  </a:lnTo>
                  <a:close/>
                </a:path>
              </a:pathLst>
            </a:custGeom>
            <a:solidFill>
              <a:srgbClr val="0000CC"/>
            </a:solidFill>
          </p:spPr>
          <p:txBody>
            <a:bodyPr wrap="square" lIns="0" tIns="0" rIns="0" bIns="0" rtlCol="0"/>
            <a:lstStyle/>
            <a:p>
              <a:endParaRPr/>
            </a:p>
          </p:txBody>
        </p:sp>
      </p:grpSp>
      <p:sp>
        <p:nvSpPr>
          <p:cNvPr id="8" name="object 8"/>
          <p:cNvSpPr txBox="1"/>
          <p:nvPr/>
        </p:nvSpPr>
        <p:spPr>
          <a:xfrm>
            <a:off x="2687192" y="5766612"/>
            <a:ext cx="2510155" cy="391160"/>
          </a:xfrm>
          <a:prstGeom prst="rect">
            <a:avLst/>
          </a:prstGeom>
        </p:spPr>
        <p:txBody>
          <a:bodyPr vert="horz" wrap="square" lIns="0" tIns="12700" rIns="0" bIns="0" rtlCol="0">
            <a:spAutoFit/>
          </a:bodyPr>
          <a:lstStyle/>
          <a:p>
            <a:pPr marL="12700">
              <a:lnSpc>
                <a:spcPct val="100000"/>
              </a:lnSpc>
              <a:spcBef>
                <a:spcPts val="100"/>
              </a:spcBef>
            </a:pPr>
            <a:r>
              <a:rPr sz="2400" spc="-55" dirty="0">
                <a:solidFill>
                  <a:srgbClr val="1F487C"/>
                </a:solidFill>
                <a:latin typeface="Calibri Light"/>
                <a:cs typeface="Calibri Light"/>
              </a:rPr>
              <a:t>Type</a:t>
            </a:r>
            <a:r>
              <a:rPr sz="2400" spc="-70" dirty="0">
                <a:solidFill>
                  <a:srgbClr val="1F487C"/>
                </a:solidFill>
                <a:latin typeface="Calibri Light"/>
                <a:cs typeface="Calibri Light"/>
              </a:rPr>
              <a:t> </a:t>
            </a:r>
            <a:r>
              <a:rPr sz="2400" dirty="0">
                <a:solidFill>
                  <a:srgbClr val="1F487C"/>
                </a:solidFill>
                <a:latin typeface="Calibri Light"/>
                <a:cs typeface="Calibri Light"/>
              </a:rPr>
              <a:t>of</a:t>
            </a:r>
            <a:r>
              <a:rPr sz="2400" spc="-60" dirty="0">
                <a:solidFill>
                  <a:srgbClr val="1F487C"/>
                </a:solidFill>
                <a:latin typeface="Calibri Light"/>
                <a:cs typeface="Calibri Light"/>
              </a:rPr>
              <a:t> </a:t>
            </a:r>
            <a:r>
              <a:rPr sz="2400" spc="-30" dirty="0">
                <a:solidFill>
                  <a:srgbClr val="1F487C"/>
                </a:solidFill>
                <a:latin typeface="Calibri Light"/>
                <a:cs typeface="Calibri Light"/>
              </a:rPr>
              <a:t>Product</a:t>
            </a:r>
            <a:r>
              <a:rPr sz="2400" spc="-60" dirty="0">
                <a:solidFill>
                  <a:srgbClr val="1F487C"/>
                </a:solidFill>
                <a:latin typeface="Calibri Light"/>
                <a:cs typeface="Calibri Light"/>
              </a:rPr>
              <a:t> </a:t>
            </a:r>
            <a:r>
              <a:rPr sz="2400" spc="-20" dirty="0">
                <a:solidFill>
                  <a:srgbClr val="1F487C"/>
                </a:solidFill>
                <a:latin typeface="Calibri Light"/>
                <a:cs typeface="Calibri Light"/>
              </a:rPr>
              <a:t>Cost</a:t>
            </a:r>
            <a:endParaRPr sz="2400">
              <a:latin typeface="Calibri Light"/>
              <a:cs typeface="Calibri Light"/>
            </a:endParaRPr>
          </a:p>
        </p:txBody>
      </p:sp>
      <p:sp>
        <p:nvSpPr>
          <p:cNvPr id="9" name="object 9"/>
          <p:cNvSpPr txBox="1"/>
          <p:nvPr/>
        </p:nvSpPr>
        <p:spPr>
          <a:xfrm>
            <a:off x="5125592" y="2924302"/>
            <a:ext cx="1367155" cy="391160"/>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FF0000"/>
                </a:solidFill>
                <a:latin typeface="Calibri Light"/>
                <a:cs typeface="Calibri Light"/>
              </a:rPr>
              <a:t>Conversion</a:t>
            </a:r>
            <a:endParaRPr sz="2400">
              <a:latin typeface="Calibri Light"/>
              <a:cs typeface="Calibri Light"/>
            </a:endParaRPr>
          </a:p>
        </p:txBody>
      </p:sp>
      <p:sp>
        <p:nvSpPr>
          <p:cNvPr id="10" name="object 10"/>
          <p:cNvSpPr txBox="1"/>
          <p:nvPr/>
        </p:nvSpPr>
        <p:spPr>
          <a:xfrm>
            <a:off x="3766820" y="2100453"/>
            <a:ext cx="1160780" cy="720725"/>
          </a:xfrm>
          <a:prstGeom prst="rect">
            <a:avLst/>
          </a:prstGeom>
        </p:spPr>
        <p:txBody>
          <a:bodyPr vert="horz" wrap="square" lIns="0" tIns="53975" rIns="0" bIns="0" rtlCol="0">
            <a:spAutoFit/>
          </a:bodyPr>
          <a:lstStyle/>
          <a:p>
            <a:pPr marL="12700" marR="5080" indent="203835">
              <a:lnSpc>
                <a:spcPts val="2590"/>
              </a:lnSpc>
              <a:spcBef>
                <a:spcPts val="425"/>
              </a:spcBef>
            </a:pPr>
            <a:r>
              <a:rPr sz="2400" spc="-10" dirty="0">
                <a:solidFill>
                  <a:srgbClr val="009900"/>
                </a:solidFill>
                <a:latin typeface="Calibri Light"/>
                <a:cs typeface="Calibri Light"/>
              </a:rPr>
              <a:t>Direct </a:t>
            </a:r>
            <a:r>
              <a:rPr sz="2400" spc="-25" dirty="0">
                <a:solidFill>
                  <a:srgbClr val="009900"/>
                </a:solidFill>
                <a:latin typeface="Calibri Light"/>
                <a:cs typeface="Calibri Light"/>
              </a:rPr>
              <a:t>Materials</a:t>
            </a:r>
            <a:endParaRPr sz="2400">
              <a:latin typeface="Calibri Light"/>
              <a:cs typeface="Calibri Light"/>
            </a:endParaRPr>
          </a:p>
        </p:txBody>
      </p:sp>
      <p:grpSp>
        <p:nvGrpSpPr>
          <p:cNvPr id="11" name="object 11"/>
          <p:cNvGrpSpPr/>
          <p:nvPr/>
        </p:nvGrpSpPr>
        <p:grpSpPr>
          <a:xfrm>
            <a:off x="2691129" y="4372102"/>
            <a:ext cx="1273175" cy="1346835"/>
            <a:chOff x="2691129" y="4372102"/>
            <a:chExt cx="1273175" cy="1346835"/>
          </a:xfrm>
        </p:grpSpPr>
        <p:sp>
          <p:nvSpPr>
            <p:cNvPr id="12" name="object 12"/>
            <p:cNvSpPr/>
            <p:nvPr/>
          </p:nvSpPr>
          <p:spPr>
            <a:xfrm>
              <a:off x="3250437" y="5135118"/>
              <a:ext cx="127000" cy="584200"/>
            </a:xfrm>
            <a:custGeom>
              <a:avLst/>
              <a:gdLst/>
              <a:ahLst/>
              <a:cxnLst/>
              <a:rect l="l" t="t" r="r" b="b"/>
              <a:pathLst>
                <a:path w="127000" h="584200">
                  <a:moveTo>
                    <a:pt x="0" y="583691"/>
                  </a:moveTo>
                  <a:lnTo>
                    <a:pt x="127000" y="583691"/>
                  </a:lnTo>
                  <a:lnTo>
                    <a:pt x="127000" y="0"/>
                  </a:lnTo>
                  <a:lnTo>
                    <a:pt x="0" y="0"/>
                  </a:lnTo>
                  <a:lnTo>
                    <a:pt x="0" y="583691"/>
                  </a:lnTo>
                  <a:close/>
                </a:path>
              </a:pathLst>
            </a:custGeom>
            <a:solidFill>
              <a:srgbClr val="FFCCFF"/>
            </a:solidFill>
          </p:spPr>
          <p:txBody>
            <a:bodyPr wrap="square" lIns="0" tIns="0" rIns="0" bIns="0" rtlCol="0"/>
            <a:lstStyle/>
            <a:p>
              <a:endParaRPr/>
            </a:p>
          </p:txBody>
        </p:sp>
        <p:sp>
          <p:nvSpPr>
            <p:cNvPr id="13" name="object 13"/>
            <p:cNvSpPr/>
            <p:nvPr/>
          </p:nvSpPr>
          <p:spPr>
            <a:xfrm>
              <a:off x="2697479" y="4378452"/>
              <a:ext cx="1260475" cy="754380"/>
            </a:xfrm>
            <a:custGeom>
              <a:avLst/>
              <a:gdLst/>
              <a:ahLst/>
              <a:cxnLst/>
              <a:rect l="l" t="t" r="r" b="b"/>
              <a:pathLst>
                <a:path w="1260475" h="754379">
                  <a:moveTo>
                    <a:pt x="0" y="754380"/>
                  </a:moveTo>
                  <a:lnTo>
                    <a:pt x="1260347" y="754380"/>
                  </a:lnTo>
                  <a:lnTo>
                    <a:pt x="1260347" y="0"/>
                  </a:lnTo>
                  <a:lnTo>
                    <a:pt x="0" y="0"/>
                  </a:lnTo>
                  <a:lnTo>
                    <a:pt x="0" y="754380"/>
                  </a:lnTo>
                  <a:close/>
                </a:path>
              </a:pathLst>
            </a:custGeom>
            <a:ln w="12700">
              <a:solidFill>
                <a:srgbClr val="FFCCFF"/>
              </a:solidFill>
            </a:ln>
          </p:spPr>
          <p:txBody>
            <a:bodyPr wrap="square" lIns="0" tIns="0" rIns="0" bIns="0" rtlCol="0"/>
            <a:lstStyle/>
            <a:p>
              <a:endParaRPr/>
            </a:p>
          </p:txBody>
        </p:sp>
      </p:grpSp>
      <p:sp>
        <p:nvSpPr>
          <p:cNvPr id="14" name="object 14"/>
          <p:cNvSpPr txBox="1"/>
          <p:nvPr/>
        </p:nvSpPr>
        <p:spPr>
          <a:xfrm>
            <a:off x="2703829" y="4355083"/>
            <a:ext cx="1247775" cy="720725"/>
          </a:xfrm>
          <a:prstGeom prst="rect">
            <a:avLst/>
          </a:prstGeom>
        </p:spPr>
        <p:txBody>
          <a:bodyPr vert="horz" wrap="square" lIns="0" tIns="53975" rIns="0" bIns="0" rtlCol="0">
            <a:spAutoFit/>
          </a:bodyPr>
          <a:lstStyle/>
          <a:p>
            <a:pPr marL="203200" marR="193675" indent="59055">
              <a:lnSpc>
                <a:spcPts val="2590"/>
              </a:lnSpc>
              <a:spcBef>
                <a:spcPts val="425"/>
              </a:spcBef>
            </a:pPr>
            <a:r>
              <a:rPr sz="2400" spc="-10" dirty="0">
                <a:solidFill>
                  <a:srgbClr val="FFCCFF"/>
                </a:solidFill>
                <a:latin typeface="Calibri Light"/>
                <a:cs typeface="Calibri Light"/>
              </a:rPr>
              <a:t>Direct </a:t>
            </a:r>
            <a:r>
              <a:rPr sz="2400" spc="-25" dirty="0">
                <a:solidFill>
                  <a:srgbClr val="FFCCFF"/>
                </a:solidFill>
                <a:latin typeface="Calibri Light"/>
                <a:cs typeface="Calibri Light"/>
              </a:rPr>
              <a:t>Labour</a:t>
            </a:r>
            <a:endParaRPr sz="2400">
              <a:latin typeface="Calibri Light"/>
              <a:cs typeface="Calibri Light"/>
            </a:endParaRPr>
          </a:p>
        </p:txBody>
      </p:sp>
      <p:grpSp>
        <p:nvGrpSpPr>
          <p:cNvPr id="15" name="object 15"/>
          <p:cNvGrpSpPr/>
          <p:nvPr/>
        </p:nvGrpSpPr>
        <p:grpSpPr>
          <a:xfrm>
            <a:off x="3136392" y="1581911"/>
            <a:ext cx="2748280" cy="2886710"/>
            <a:chOff x="3136392" y="1581911"/>
            <a:chExt cx="2748280" cy="2886710"/>
          </a:xfrm>
        </p:grpSpPr>
        <p:pic>
          <p:nvPicPr>
            <p:cNvPr id="16" name="object 16"/>
            <p:cNvPicPr/>
            <p:nvPr/>
          </p:nvPicPr>
          <p:blipFill>
            <a:blip r:embed="rId2" cstate="print"/>
            <a:stretch>
              <a:fillRect/>
            </a:stretch>
          </p:blipFill>
          <p:spPr>
            <a:xfrm>
              <a:off x="3136392" y="1581911"/>
              <a:ext cx="2747772" cy="2886456"/>
            </a:xfrm>
            <a:prstGeom prst="rect">
              <a:avLst/>
            </a:prstGeom>
          </p:spPr>
        </p:pic>
        <p:sp>
          <p:nvSpPr>
            <p:cNvPr id="17" name="object 17"/>
            <p:cNvSpPr/>
            <p:nvPr/>
          </p:nvSpPr>
          <p:spPr>
            <a:xfrm>
              <a:off x="3174746" y="1621027"/>
              <a:ext cx="2558415" cy="2759710"/>
            </a:xfrm>
            <a:custGeom>
              <a:avLst/>
              <a:gdLst/>
              <a:ahLst/>
              <a:cxnLst/>
              <a:rect l="l" t="t" r="r" b="b"/>
              <a:pathLst>
                <a:path w="2558415" h="2759710">
                  <a:moveTo>
                    <a:pt x="1253617" y="0"/>
                  </a:moveTo>
                  <a:lnTo>
                    <a:pt x="1223518" y="1016"/>
                  </a:lnTo>
                  <a:lnTo>
                    <a:pt x="1192479" y="4318"/>
                  </a:lnTo>
                  <a:lnTo>
                    <a:pt x="1192904" y="4318"/>
                  </a:lnTo>
                  <a:lnTo>
                    <a:pt x="1163701" y="9144"/>
                  </a:lnTo>
                  <a:lnTo>
                    <a:pt x="1104265" y="25273"/>
                  </a:lnTo>
                  <a:lnTo>
                    <a:pt x="1045209" y="48895"/>
                  </a:lnTo>
                  <a:lnTo>
                    <a:pt x="986663" y="79756"/>
                  </a:lnTo>
                  <a:lnTo>
                    <a:pt x="929005" y="117475"/>
                  </a:lnTo>
                  <a:lnTo>
                    <a:pt x="872108" y="161925"/>
                  </a:lnTo>
                  <a:lnTo>
                    <a:pt x="816102" y="212598"/>
                  </a:lnTo>
                  <a:lnTo>
                    <a:pt x="788289" y="240537"/>
                  </a:lnTo>
                  <a:lnTo>
                    <a:pt x="733679" y="300355"/>
                  </a:lnTo>
                  <a:lnTo>
                    <a:pt x="680339" y="366013"/>
                  </a:lnTo>
                  <a:lnTo>
                    <a:pt x="628142" y="437134"/>
                  </a:lnTo>
                  <a:lnTo>
                    <a:pt x="577088" y="513461"/>
                  </a:lnTo>
                  <a:lnTo>
                    <a:pt x="527557" y="594741"/>
                  </a:lnTo>
                  <a:lnTo>
                    <a:pt x="479679" y="680847"/>
                  </a:lnTo>
                  <a:lnTo>
                    <a:pt x="433196" y="771525"/>
                  </a:lnTo>
                  <a:lnTo>
                    <a:pt x="388619" y="866394"/>
                  </a:lnTo>
                  <a:lnTo>
                    <a:pt x="345694" y="965200"/>
                  </a:lnTo>
                  <a:lnTo>
                    <a:pt x="304800" y="1067816"/>
                  </a:lnTo>
                  <a:lnTo>
                    <a:pt x="266065" y="1173988"/>
                  </a:lnTo>
                  <a:lnTo>
                    <a:pt x="229489" y="1283208"/>
                  </a:lnTo>
                  <a:lnTo>
                    <a:pt x="195071" y="1395730"/>
                  </a:lnTo>
                  <a:lnTo>
                    <a:pt x="163068" y="1510792"/>
                  </a:lnTo>
                  <a:lnTo>
                    <a:pt x="133604" y="1628521"/>
                  </a:lnTo>
                  <a:lnTo>
                    <a:pt x="106806" y="1748409"/>
                  </a:lnTo>
                  <a:lnTo>
                    <a:pt x="82677" y="1870329"/>
                  </a:lnTo>
                  <a:lnTo>
                    <a:pt x="61468" y="1994027"/>
                  </a:lnTo>
                  <a:lnTo>
                    <a:pt x="43053" y="2119249"/>
                  </a:lnTo>
                  <a:lnTo>
                    <a:pt x="27812" y="2245741"/>
                  </a:lnTo>
                  <a:lnTo>
                    <a:pt x="15748" y="2373249"/>
                  </a:lnTo>
                  <a:lnTo>
                    <a:pt x="7112" y="2501519"/>
                  </a:lnTo>
                  <a:lnTo>
                    <a:pt x="1778" y="2630297"/>
                  </a:lnTo>
                  <a:lnTo>
                    <a:pt x="0" y="2758821"/>
                  </a:lnTo>
                  <a:lnTo>
                    <a:pt x="28448" y="2759202"/>
                  </a:lnTo>
                  <a:lnTo>
                    <a:pt x="30353" y="2630678"/>
                  </a:lnTo>
                  <a:lnTo>
                    <a:pt x="35687" y="2502662"/>
                  </a:lnTo>
                  <a:lnTo>
                    <a:pt x="44323" y="2375154"/>
                  </a:lnTo>
                  <a:lnTo>
                    <a:pt x="56261" y="2248408"/>
                  </a:lnTo>
                  <a:lnTo>
                    <a:pt x="71501" y="2122678"/>
                  </a:lnTo>
                  <a:lnTo>
                    <a:pt x="89662" y="1998218"/>
                  </a:lnTo>
                  <a:lnTo>
                    <a:pt x="110743" y="1875155"/>
                  </a:lnTo>
                  <a:lnTo>
                    <a:pt x="134874" y="1753997"/>
                  </a:lnTo>
                  <a:lnTo>
                    <a:pt x="161544" y="1634744"/>
                  </a:lnTo>
                  <a:lnTo>
                    <a:pt x="190754" y="1517777"/>
                  </a:lnTo>
                  <a:lnTo>
                    <a:pt x="222631" y="1403350"/>
                  </a:lnTo>
                  <a:lnTo>
                    <a:pt x="256794" y="1291589"/>
                  </a:lnTo>
                  <a:lnTo>
                    <a:pt x="293116" y="1183005"/>
                  </a:lnTo>
                  <a:lnTo>
                    <a:pt x="331724" y="1077595"/>
                  </a:lnTo>
                  <a:lnTo>
                    <a:pt x="372364" y="975741"/>
                  </a:lnTo>
                  <a:lnTo>
                    <a:pt x="414781" y="877697"/>
                  </a:lnTo>
                  <a:lnTo>
                    <a:pt x="459105" y="783589"/>
                  </a:lnTo>
                  <a:lnTo>
                    <a:pt x="505079" y="693927"/>
                  </a:lnTo>
                  <a:lnTo>
                    <a:pt x="552577" y="608711"/>
                  </a:lnTo>
                  <a:lnTo>
                    <a:pt x="601599" y="528320"/>
                  </a:lnTo>
                  <a:lnTo>
                    <a:pt x="651891" y="453009"/>
                  </a:lnTo>
                  <a:lnTo>
                    <a:pt x="703326" y="382905"/>
                  </a:lnTo>
                  <a:lnTo>
                    <a:pt x="755904" y="318388"/>
                  </a:lnTo>
                  <a:lnTo>
                    <a:pt x="809498" y="259842"/>
                  </a:lnTo>
                  <a:lnTo>
                    <a:pt x="863473" y="207391"/>
                  </a:lnTo>
                  <a:lnTo>
                    <a:pt x="918464" y="161036"/>
                  </a:lnTo>
                  <a:lnTo>
                    <a:pt x="973963" y="121285"/>
                  </a:lnTo>
                  <a:lnTo>
                    <a:pt x="1029843" y="88264"/>
                  </a:lnTo>
                  <a:lnTo>
                    <a:pt x="1085850" y="62357"/>
                  </a:lnTo>
                  <a:lnTo>
                    <a:pt x="1142111" y="43561"/>
                  </a:lnTo>
                  <a:lnTo>
                    <a:pt x="1198371" y="32258"/>
                  </a:lnTo>
                  <a:lnTo>
                    <a:pt x="1254506" y="28448"/>
                  </a:lnTo>
                  <a:lnTo>
                    <a:pt x="1482769" y="28448"/>
                  </a:lnTo>
                  <a:lnTo>
                    <a:pt x="1459611" y="22987"/>
                  </a:lnTo>
                  <a:lnTo>
                    <a:pt x="1401064" y="11811"/>
                  </a:lnTo>
                  <a:lnTo>
                    <a:pt x="1342390" y="4318"/>
                  </a:lnTo>
                  <a:lnTo>
                    <a:pt x="1283334" y="381"/>
                  </a:lnTo>
                  <a:lnTo>
                    <a:pt x="1253617" y="0"/>
                  </a:lnTo>
                  <a:close/>
                </a:path>
                <a:path w="2558415" h="2759710">
                  <a:moveTo>
                    <a:pt x="2441321" y="1199007"/>
                  </a:moveTo>
                  <a:lnTo>
                    <a:pt x="2434590" y="1203071"/>
                  </a:lnTo>
                  <a:lnTo>
                    <a:pt x="2427655" y="1207389"/>
                  </a:lnTo>
                  <a:lnTo>
                    <a:pt x="2427827" y="1207389"/>
                  </a:lnTo>
                  <a:lnTo>
                    <a:pt x="2425700" y="1216025"/>
                  </a:lnTo>
                  <a:lnTo>
                    <a:pt x="2493772" y="1328674"/>
                  </a:lnTo>
                  <a:lnTo>
                    <a:pt x="2509645" y="1300480"/>
                  </a:lnTo>
                  <a:lnTo>
                    <a:pt x="2479040" y="1300480"/>
                  </a:lnTo>
                  <a:lnTo>
                    <a:pt x="2478986" y="1297051"/>
                  </a:lnTo>
                  <a:lnTo>
                    <a:pt x="2477770" y="1267968"/>
                  </a:lnTo>
                  <a:lnTo>
                    <a:pt x="2476069" y="1244060"/>
                  </a:lnTo>
                  <a:lnTo>
                    <a:pt x="2454275" y="1208024"/>
                  </a:lnTo>
                  <a:lnTo>
                    <a:pt x="2450286" y="1201293"/>
                  </a:lnTo>
                  <a:lnTo>
                    <a:pt x="2450733" y="1201293"/>
                  </a:lnTo>
                  <a:lnTo>
                    <a:pt x="2441321" y="1199007"/>
                  </a:lnTo>
                  <a:close/>
                </a:path>
                <a:path w="2558415" h="2759710">
                  <a:moveTo>
                    <a:pt x="2476069" y="1244060"/>
                  </a:moveTo>
                  <a:lnTo>
                    <a:pt x="2477770" y="1267968"/>
                  </a:lnTo>
                  <a:lnTo>
                    <a:pt x="2478986" y="1297051"/>
                  </a:lnTo>
                  <a:lnTo>
                    <a:pt x="2479040" y="1300480"/>
                  </a:lnTo>
                  <a:lnTo>
                    <a:pt x="2507615" y="1300099"/>
                  </a:lnTo>
                  <a:lnTo>
                    <a:pt x="2507615" y="1297051"/>
                  </a:lnTo>
                  <a:lnTo>
                    <a:pt x="2507443" y="1293241"/>
                  </a:lnTo>
                  <a:lnTo>
                    <a:pt x="2480945" y="1293241"/>
                  </a:lnTo>
                  <a:lnTo>
                    <a:pt x="2492927" y="1271934"/>
                  </a:lnTo>
                  <a:lnTo>
                    <a:pt x="2476069" y="1244060"/>
                  </a:lnTo>
                  <a:close/>
                </a:path>
                <a:path w="2558415" h="2759710">
                  <a:moveTo>
                    <a:pt x="2542159" y="1197483"/>
                  </a:moveTo>
                  <a:lnTo>
                    <a:pt x="2533396" y="1199896"/>
                  </a:lnTo>
                  <a:lnTo>
                    <a:pt x="2529586" y="1206754"/>
                  </a:lnTo>
                  <a:lnTo>
                    <a:pt x="2505072" y="1250341"/>
                  </a:lnTo>
                  <a:lnTo>
                    <a:pt x="2506218" y="1265936"/>
                  </a:lnTo>
                  <a:lnTo>
                    <a:pt x="2507615" y="1297051"/>
                  </a:lnTo>
                  <a:lnTo>
                    <a:pt x="2507615" y="1300099"/>
                  </a:lnTo>
                  <a:lnTo>
                    <a:pt x="2479040" y="1300480"/>
                  </a:lnTo>
                  <a:lnTo>
                    <a:pt x="2509645" y="1300480"/>
                  </a:lnTo>
                  <a:lnTo>
                    <a:pt x="2554478" y="1220851"/>
                  </a:lnTo>
                  <a:lnTo>
                    <a:pt x="2558288" y="1213993"/>
                  </a:lnTo>
                  <a:lnTo>
                    <a:pt x="2555875" y="1205230"/>
                  </a:lnTo>
                  <a:lnTo>
                    <a:pt x="2549017" y="1201293"/>
                  </a:lnTo>
                  <a:lnTo>
                    <a:pt x="2542159" y="1197483"/>
                  </a:lnTo>
                  <a:close/>
                </a:path>
                <a:path w="2558415" h="2759710">
                  <a:moveTo>
                    <a:pt x="2492927" y="1271934"/>
                  </a:moveTo>
                  <a:lnTo>
                    <a:pt x="2480945" y="1293241"/>
                  </a:lnTo>
                  <a:lnTo>
                    <a:pt x="2505583" y="1292860"/>
                  </a:lnTo>
                  <a:lnTo>
                    <a:pt x="2492927" y="1271934"/>
                  </a:lnTo>
                  <a:close/>
                </a:path>
                <a:path w="2558415" h="2759710">
                  <a:moveTo>
                    <a:pt x="2505072" y="1250341"/>
                  </a:moveTo>
                  <a:lnTo>
                    <a:pt x="2492927" y="1271934"/>
                  </a:lnTo>
                  <a:lnTo>
                    <a:pt x="2505583" y="1292860"/>
                  </a:lnTo>
                  <a:lnTo>
                    <a:pt x="2480945" y="1293241"/>
                  </a:lnTo>
                  <a:lnTo>
                    <a:pt x="2507443" y="1293241"/>
                  </a:lnTo>
                  <a:lnTo>
                    <a:pt x="2506309" y="1267968"/>
                  </a:lnTo>
                  <a:lnTo>
                    <a:pt x="2506218" y="1265936"/>
                  </a:lnTo>
                  <a:lnTo>
                    <a:pt x="2505072" y="1250341"/>
                  </a:lnTo>
                  <a:close/>
                </a:path>
                <a:path w="2558415" h="2759710">
                  <a:moveTo>
                    <a:pt x="1482769" y="28448"/>
                  </a:moveTo>
                  <a:lnTo>
                    <a:pt x="1254506" y="28448"/>
                  </a:lnTo>
                  <a:lnTo>
                    <a:pt x="1282954" y="28956"/>
                  </a:lnTo>
                  <a:lnTo>
                    <a:pt x="1311529" y="30352"/>
                  </a:lnTo>
                  <a:lnTo>
                    <a:pt x="1368552" y="35941"/>
                  </a:lnTo>
                  <a:lnTo>
                    <a:pt x="1425448" y="45085"/>
                  </a:lnTo>
                  <a:lnTo>
                    <a:pt x="1482090" y="57658"/>
                  </a:lnTo>
                  <a:lnTo>
                    <a:pt x="1538224" y="73533"/>
                  </a:lnTo>
                  <a:lnTo>
                    <a:pt x="1593850" y="92583"/>
                  </a:lnTo>
                  <a:lnTo>
                    <a:pt x="1648968" y="114808"/>
                  </a:lnTo>
                  <a:lnTo>
                    <a:pt x="1703070" y="140081"/>
                  </a:lnTo>
                  <a:lnTo>
                    <a:pt x="1756537" y="168148"/>
                  </a:lnTo>
                  <a:lnTo>
                    <a:pt x="1808988" y="199009"/>
                  </a:lnTo>
                  <a:lnTo>
                    <a:pt x="1860169" y="232410"/>
                  </a:lnTo>
                  <a:lnTo>
                    <a:pt x="1910333" y="268350"/>
                  </a:lnTo>
                  <a:lnTo>
                    <a:pt x="1959102" y="306705"/>
                  </a:lnTo>
                  <a:lnTo>
                    <a:pt x="2006345" y="347345"/>
                  </a:lnTo>
                  <a:lnTo>
                    <a:pt x="2052193" y="390271"/>
                  </a:lnTo>
                  <a:lnTo>
                    <a:pt x="2096262" y="434975"/>
                  </a:lnTo>
                  <a:lnTo>
                    <a:pt x="2138553" y="481711"/>
                  </a:lnTo>
                  <a:lnTo>
                    <a:pt x="2178812" y="530225"/>
                  </a:lnTo>
                  <a:lnTo>
                    <a:pt x="2217166" y="580389"/>
                  </a:lnTo>
                  <a:lnTo>
                    <a:pt x="2253361" y="632079"/>
                  </a:lnTo>
                  <a:lnTo>
                    <a:pt x="2287143" y="685038"/>
                  </a:lnTo>
                  <a:lnTo>
                    <a:pt x="2318766" y="739521"/>
                  </a:lnTo>
                  <a:lnTo>
                    <a:pt x="2347722" y="795147"/>
                  </a:lnTo>
                  <a:lnTo>
                    <a:pt x="2374265" y="851788"/>
                  </a:lnTo>
                  <a:lnTo>
                    <a:pt x="2398141" y="909447"/>
                  </a:lnTo>
                  <a:lnTo>
                    <a:pt x="2418969" y="967994"/>
                  </a:lnTo>
                  <a:lnTo>
                    <a:pt x="2437130" y="1027049"/>
                  </a:lnTo>
                  <a:lnTo>
                    <a:pt x="2451989" y="1086739"/>
                  </a:lnTo>
                  <a:lnTo>
                    <a:pt x="2463927" y="1146810"/>
                  </a:lnTo>
                  <a:lnTo>
                    <a:pt x="2472480" y="1206754"/>
                  </a:lnTo>
                  <a:lnTo>
                    <a:pt x="2476069" y="1244060"/>
                  </a:lnTo>
                  <a:lnTo>
                    <a:pt x="2492927" y="1271934"/>
                  </a:lnTo>
                  <a:lnTo>
                    <a:pt x="2505072" y="1250341"/>
                  </a:lnTo>
                  <a:lnTo>
                    <a:pt x="2503932" y="1234821"/>
                  </a:lnTo>
                  <a:lnTo>
                    <a:pt x="2500884" y="1203706"/>
                  </a:lnTo>
                  <a:lnTo>
                    <a:pt x="2491994" y="1141730"/>
                  </a:lnTo>
                  <a:lnTo>
                    <a:pt x="2479802" y="1080135"/>
                  </a:lnTo>
                  <a:lnTo>
                    <a:pt x="2464562" y="1019048"/>
                  </a:lnTo>
                  <a:lnTo>
                    <a:pt x="2446020" y="958723"/>
                  </a:lnTo>
                  <a:lnTo>
                    <a:pt x="2424684" y="898779"/>
                  </a:lnTo>
                  <a:lnTo>
                    <a:pt x="2400300" y="840105"/>
                  </a:lnTo>
                  <a:lnTo>
                    <a:pt x="2373249" y="782193"/>
                  </a:lnTo>
                  <a:lnTo>
                    <a:pt x="2343658" y="725424"/>
                  </a:lnTo>
                  <a:lnTo>
                    <a:pt x="2311400" y="670051"/>
                  </a:lnTo>
                  <a:lnTo>
                    <a:pt x="2276729" y="615696"/>
                  </a:lnTo>
                  <a:lnTo>
                    <a:pt x="2239899" y="563118"/>
                  </a:lnTo>
                  <a:lnTo>
                    <a:pt x="2200783" y="511937"/>
                  </a:lnTo>
                  <a:lnTo>
                    <a:pt x="2159762" y="462534"/>
                  </a:lnTo>
                  <a:lnTo>
                    <a:pt x="2116709" y="414909"/>
                  </a:lnTo>
                  <a:lnTo>
                    <a:pt x="2071751" y="369316"/>
                  </a:lnTo>
                  <a:lnTo>
                    <a:pt x="2025269" y="325755"/>
                  </a:lnTo>
                  <a:lnTo>
                    <a:pt x="1977008" y="284480"/>
                  </a:lnTo>
                  <a:lnTo>
                    <a:pt x="1927352" y="245363"/>
                  </a:lnTo>
                  <a:lnTo>
                    <a:pt x="1876170" y="208661"/>
                  </a:lnTo>
                  <a:lnTo>
                    <a:pt x="1823720" y="174498"/>
                  </a:lnTo>
                  <a:lnTo>
                    <a:pt x="1770126" y="143001"/>
                  </a:lnTo>
                  <a:lnTo>
                    <a:pt x="1715516" y="114300"/>
                  </a:lnTo>
                  <a:lnTo>
                    <a:pt x="1659890" y="88519"/>
                  </a:lnTo>
                  <a:lnTo>
                    <a:pt x="1603502" y="65786"/>
                  </a:lnTo>
                  <a:lnTo>
                    <a:pt x="1546352" y="46100"/>
                  </a:lnTo>
                  <a:lnTo>
                    <a:pt x="1488694" y="29845"/>
                  </a:lnTo>
                  <a:lnTo>
                    <a:pt x="1482769" y="28448"/>
                  </a:lnTo>
                  <a:close/>
                </a:path>
              </a:pathLst>
            </a:custGeom>
            <a:solidFill>
              <a:srgbClr val="FF0000"/>
            </a:solidFill>
          </p:spPr>
          <p:txBody>
            <a:bodyPr wrap="square" lIns="0" tIns="0" rIns="0" bIns="0" rtlCol="0"/>
            <a:lstStyle/>
            <a:p>
              <a:endParaRPr/>
            </a:p>
          </p:txBody>
        </p:sp>
      </p:grpSp>
      <p:sp>
        <p:nvSpPr>
          <p:cNvPr id="18" name="object 18"/>
          <p:cNvSpPr txBox="1"/>
          <p:nvPr/>
        </p:nvSpPr>
        <p:spPr>
          <a:xfrm>
            <a:off x="6212840" y="3536441"/>
            <a:ext cx="589915" cy="488315"/>
          </a:xfrm>
          <a:prstGeom prst="rect">
            <a:avLst/>
          </a:prstGeom>
        </p:spPr>
        <p:txBody>
          <a:bodyPr vert="horz" wrap="square" lIns="0" tIns="12065" rIns="0" bIns="0" rtlCol="0">
            <a:spAutoFit/>
          </a:bodyPr>
          <a:lstStyle/>
          <a:p>
            <a:pPr marL="52069">
              <a:lnSpc>
                <a:spcPts val="1825"/>
              </a:lnSpc>
              <a:spcBef>
                <a:spcPts val="95"/>
              </a:spcBef>
            </a:pPr>
            <a:r>
              <a:rPr sz="1600" spc="-10" dirty="0">
                <a:solidFill>
                  <a:srgbClr val="FF0000"/>
                </a:solidFill>
                <a:latin typeface="Calibri Light"/>
                <a:cs typeface="Calibri Light"/>
              </a:rPr>
              <a:t>Direct</a:t>
            </a:r>
            <a:endParaRPr sz="1600">
              <a:latin typeface="Calibri Light"/>
              <a:cs typeface="Calibri Light"/>
            </a:endParaRPr>
          </a:p>
          <a:p>
            <a:pPr marL="12700">
              <a:lnSpc>
                <a:spcPts val="1825"/>
              </a:lnSpc>
            </a:pPr>
            <a:r>
              <a:rPr sz="1600" spc="-10" dirty="0">
                <a:solidFill>
                  <a:srgbClr val="FF0000"/>
                </a:solidFill>
                <a:latin typeface="Calibri Light"/>
                <a:cs typeface="Calibri Light"/>
              </a:rPr>
              <a:t>Labour</a:t>
            </a:r>
            <a:endParaRPr sz="1600">
              <a:latin typeface="Calibri Light"/>
              <a:cs typeface="Calibri Light"/>
            </a:endParaRPr>
          </a:p>
        </p:txBody>
      </p:sp>
      <p:sp>
        <p:nvSpPr>
          <p:cNvPr id="19" name="object 19"/>
          <p:cNvSpPr txBox="1"/>
          <p:nvPr/>
        </p:nvSpPr>
        <p:spPr>
          <a:xfrm>
            <a:off x="6067171" y="4451096"/>
            <a:ext cx="1212215" cy="488315"/>
          </a:xfrm>
          <a:prstGeom prst="rect">
            <a:avLst/>
          </a:prstGeom>
        </p:spPr>
        <p:txBody>
          <a:bodyPr vert="horz" wrap="square" lIns="0" tIns="39370" rIns="0" bIns="0" rtlCol="0">
            <a:spAutoFit/>
          </a:bodyPr>
          <a:lstStyle/>
          <a:p>
            <a:pPr marL="212090" marR="5080" indent="-200025">
              <a:lnSpc>
                <a:spcPts val="1730"/>
              </a:lnSpc>
              <a:spcBef>
                <a:spcPts val="310"/>
              </a:spcBef>
            </a:pPr>
            <a:r>
              <a:rPr sz="1600" spc="-25" dirty="0">
                <a:solidFill>
                  <a:srgbClr val="0000CC"/>
                </a:solidFill>
                <a:latin typeface="Calibri Light"/>
                <a:cs typeface="Calibri Light"/>
              </a:rPr>
              <a:t>Manufacturing </a:t>
            </a:r>
            <a:r>
              <a:rPr sz="1600" spc="-10" dirty="0">
                <a:solidFill>
                  <a:srgbClr val="0000CC"/>
                </a:solidFill>
                <a:latin typeface="Calibri Light"/>
                <a:cs typeface="Calibri Light"/>
              </a:rPr>
              <a:t>Overhead</a:t>
            </a:r>
            <a:endParaRPr sz="1600">
              <a:latin typeface="Calibri Light"/>
              <a:cs typeface="Calibri Light"/>
            </a:endParaRPr>
          </a:p>
        </p:txBody>
      </p:sp>
      <p:sp>
        <p:nvSpPr>
          <p:cNvPr id="20" name="object 20"/>
          <p:cNvSpPr txBox="1"/>
          <p:nvPr/>
        </p:nvSpPr>
        <p:spPr>
          <a:xfrm>
            <a:off x="1966975" y="3510108"/>
            <a:ext cx="330200" cy="1780539"/>
          </a:xfrm>
          <a:prstGeom prst="rect">
            <a:avLst/>
          </a:prstGeom>
        </p:spPr>
        <p:txBody>
          <a:bodyPr vert="vert270" wrap="square" lIns="0" tIns="0" rIns="0" bIns="0" rtlCol="0">
            <a:spAutoFit/>
          </a:bodyPr>
          <a:lstStyle/>
          <a:p>
            <a:pPr marL="12700">
              <a:lnSpc>
                <a:spcPts val="2380"/>
              </a:lnSpc>
            </a:pPr>
            <a:r>
              <a:rPr sz="2400" spc="-10" dirty="0">
                <a:solidFill>
                  <a:srgbClr val="1F487C"/>
                </a:solidFill>
                <a:latin typeface="Calibri Light"/>
                <a:cs typeface="Calibri Light"/>
              </a:rPr>
              <a:t>Dollar</a:t>
            </a:r>
            <a:r>
              <a:rPr sz="2400" spc="-85" dirty="0">
                <a:solidFill>
                  <a:srgbClr val="1F487C"/>
                </a:solidFill>
                <a:latin typeface="Calibri Light"/>
                <a:cs typeface="Calibri Light"/>
              </a:rPr>
              <a:t> </a:t>
            </a:r>
            <a:r>
              <a:rPr sz="2400" spc="-10" dirty="0">
                <a:solidFill>
                  <a:srgbClr val="1F487C"/>
                </a:solidFill>
                <a:latin typeface="Calibri Light"/>
                <a:cs typeface="Calibri Light"/>
              </a:rPr>
              <a:t>Amount</a:t>
            </a:r>
            <a:endParaRPr sz="2400">
              <a:latin typeface="Calibri Light"/>
              <a:cs typeface="Calibri Light"/>
            </a:endParaRPr>
          </a:p>
        </p:txBody>
      </p:sp>
      <p:sp>
        <p:nvSpPr>
          <p:cNvPr id="21" name="object 21"/>
          <p:cNvSpPr txBox="1"/>
          <p:nvPr/>
        </p:nvSpPr>
        <p:spPr>
          <a:xfrm>
            <a:off x="7696961" y="3039617"/>
            <a:ext cx="4104640" cy="1935480"/>
          </a:xfrm>
          <a:prstGeom prst="rect">
            <a:avLst/>
          </a:prstGeom>
          <a:ln w="25400">
            <a:solidFill>
              <a:srgbClr val="0070C0"/>
            </a:solidFill>
          </a:ln>
        </p:spPr>
        <p:txBody>
          <a:bodyPr vert="horz" wrap="square" lIns="0" tIns="35560" rIns="0" bIns="0" rtlCol="0">
            <a:spAutoFit/>
          </a:bodyPr>
          <a:lstStyle/>
          <a:p>
            <a:pPr marL="220979" marR="213360" algn="ctr">
              <a:lnSpc>
                <a:spcPct val="100000"/>
              </a:lnSpc>
              <a:spcBef>
                <a:spcPts val="280"/>
              </a:spcBef>
              <a:tabLst>
                <a:tab pos="965835" algn="l"/>
              </a:tabLst>
            </a:pPr>
            <a:r>
              <a:rPr sz="2400" dirty="0">
                <a:latin typeface="Arial MT"/>
                <a:cs typeface="Arial MT"/>
              </a:rPr>
              <a:t>Direct</a:t>
            </a:r>
            <a:r>
              <a:rPr sz="2400" spc="-65" dirty="0">
                <a:latin typeface="Arial MT"/>
                <a:cs typeface="Arial MT"/>
              </a:rPr>
              <a:t> </a:t>
            </a:r>
            <a:r>
              <a:rPr sz="2400" dirty="0">
                <a:latin typeface="Arial MT"/>
                <a:cs typeface="Arial MT"/>
              </a:rPr>
              <a:t>labour</a:t>
            </a:r>
            <a:r>
              <a:rPr sz="2400" spc="-35" dirty="0">
                <a:latin typeface="Arial MT"/>
                <a:cs typeface="Arial MT"/>
              </a:rPr>
              <a:t> </a:t>
            </a:r>
            <a:r>
              <a:rPr sz="2400" spc="-25" dirty="0">
                <a:latin typeface="Arial MT"/>
                <a:cs typeface="Arial MT"/>
              </a:rPr>
              <a:t>and </a:t>
            </a:r>
            <a:r>
              <a:rPr sz="2400" dirty="0">
                <a:latin typeface="Arial MT"/>
                <a:cs typeface="Arial MT"/>
              </a:rPr>
              <a:t>manufacturing</a:t>
            </a:r>
            <a:r>
              <a:rPr sz="2400" spc="-160" dirty="0">
                <a:latin typeface="Arial MT"/>
                <a:cs typeface="Arial MT"/>
              </a:rPr>
              <a:t> </a:t>
            </a:r>
            <a:r>
              <a:rPr sz="2400" spc="-10" dirty="0">
                <a:latin typeface="Arial MT"/>
                <a:cs typeface="Arial MT"/>
              </a:rPr>
              <a:t>overhead </a:t>
            </a:r>
            <a:r>
              <a:rPr sz="2400" spc="-25" dirty="0">
                <a:latin typeface="Arial MT"/>
                <a:cs typeface="Arial MT"/>
              </a:rPr>
              <a:t>may</a:t>
            </a:r>
            <a:r>
              <a:rPr sz="2400" dirty="0">
                <a:latin typeface="Arial MT"/>
                <a:cs typeface="Arial MT"/>
              </a:rPr>
              <a:t>	be</a:t>
            </a:r>
            <a:r>
              <a:rPr sz="2400" spc="-75" dirty="0">
                <a:latin typeface="Arial MT"/>
                <a:cs typeface="Arial MT"/>
              </a:rPr>
              <a:t> </a:t>
            </a:r>
            <a:r>
              <a:rPr sz="2400" dirty="0">
                <a:latin typeface="Arial MT"/>
                <a:cs typeface="Arial MT"/>
              </a:rPr>
              <a:t>combined</a:t>
            </a:r>
            <a:r>
              <a:rPr sz="2400" spc="-55" dirty="0">
                <a:latin typeface="Arial MT"/>
                <a:cs typeface="Arial MT"/>
              </a:rPr>
              <a:t> </a:t>
            </a:r>
            <a:r>
              <a:rPr sz="2400" dirty="0">
                <a:latin typeface="Arial MT"/>
                <a:cs typeface="Arial MT"/>
              </a:rPr>
              <a:t>into</a:t>
            </a:r>
            <a:r>
              <a:rPr sz="2400" spc="-70" dirty="0">
                <a:latin typeface="Arial MT"/>
                <a:cs typeface="Arial MT"/>
              </a:rPr>
              <a:t> </a:t>
            </a:r>
            <a:r>
              <a:rPr sz="2400" spc="-25" dirty="0">
                <a:latin typeface="Arial MT"/>
                <a:cs typeface="Arial MT"/>
              </a:rPr>
              <a:t>one </a:t>
            </a:r>
            <a:r>
              <a:rPr sz="2400" dirty="0">
                <a:latin typeface="Arial MT"/>
                <a:cs typeface="Arial MT"/>
              </a:rPr>
              <a:t>product</a:t>
            </a:r>
            <a:r>
              <a:rPr sz="2400" spc="-40" dirty="0">
                <a:latin typeface="Arial MT"/>
                <a:cs typeface="Arial MT"/>
              </a:rPr>
              <a:t> </a:t>
            </a:r>
            <a:r>
              <a:rPr sz="2400" dirty="0">
                <a:latin typeface="Arial MT"/>
                <a:cs typeface="Arial MT"/>
              </a:rPr>
              <a:t>cost</a:t>
            </a:r>
            <a:r>
              <a:rPr sz="2400" spc="-40" dirty="0">
                <a:latin typeface="Arial MT"/>
                <a:cs typeface="Arial MT"/>
              </a:rPr>
              <a:t> </a:t>
            </a:r>
            <a:r>
              <a:rPr sz="2400" spc="-10" dirty="0">
                <a:latin typeface="Arial MT"/>
                <a:cs typeface="Arial MT"/>
              </a:rPr>
              <a:t>called </a:t>
            </a:r>
            <a:r>
              <a:rPr sz="2400" i="1" dirty="0">
                <a:latin typeface="Arial"/>
                <a:cs typeface="Arial"/>
              </a:rPr>
              <a:t>conversion</a:t>
            </a:r>
            <a:r>
              <a:rPr sz="2400" i="1" spc="-110" dirty="0">
                <a:latin typeface="Arial"/>
                <a:cs typeface="Arial"/>
              </a:rPr>
              <a:t> </a:t>
            </a:r>
            <a:r>
              <a:rPr sz="2400" i="1" spc="-10" dirty="0">
                <a:latin typeface="Arial"/>
                <a:cs typeface="Arial"/>
              </a:rPr>
              <a:t>costs</a:t>
            </a:r>
            <a:endParaRPr sz="24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45A3A4-6AA1-B7D3-AF36-DDF689146BAB}"/>
              </a:ext>
            </a:extLst>
          </p:cNvPr>
          <p:cNvSpPr>
            <a:spLocks noGrp="1"/>
          </p:cNvSpPr>
          <p:nvPr>
            <p:ph type="subTitle" idx="1"/>
          </p:nvPr>
        </p:nvSpPr>
        <p:spPr/>
        <p:txBody>
          <a:bodyPr/>
          <a:lstStyle/>
          <a:p>
            <a:r>
              <a:rPr lang="en-CA" dirty="0"/>
              <a:t>Equivalent Units of Production</a:t>
            </a:r>
          </a:p>
        </p:txBody>
      </p:sp>
      <p:sp>
        <p:nvSpPr>
          <p:cNvPr id="3" name="Content Placeholder 2">
            <a:extLst>
              <a:ext uri="{FF2B5EF4-FFF2-40B4-BE49-F238E27FC236}">
                <a16:creationId xmlns:a16="http://schemas.microsoft.com/office/drawing/2014/main" id="{921918E2-78B9-1993-EA55-4C51C7AAE5A6}"/>
              </a:ext>
            </a:extLst>
          </p:cNvPr>
          <p:cNvSpPr>
            <a:spLocks noGrp="1"/>
          </p:cNvSpPr>
          <p:nvPr>
            <p:ph idx="14"/>
          </p:nvPr>
        </p:nvSpPr>
        <p:spPr>
          <a:xfrm>
            <a:off x="335361" y="620688"/>
            <a:ext cx="11617292" cy="506016"/>
          </a:xfrm>
        </p:spPr>
        <p:txBody>
          <a:bodyPr/>
          <a:lstStyle/>
          <a:p>
            <a:pPr marL="0" indent="0">
              <a:buNone/>
            </a:pPr>
            <a:r>
              <a:rPr lang="en-CA" sz="2800" u="sng" dirty="0">
                <a:solidFill>
                  <a:schemeClr val="tx1"/>
                </a:solidFill>
                <a:ea typeface="MS PGothic" panose="020B0600070205080204" pitchFamily="34" charset="-128"/>
                <a:cs typeface="+mn-cs"/>
              </a:rPr>
              <a:t>Weighted-Average Method</a:t>
            </a:r>
          </a:p>
        </p:txBody>
      </p:sp>
      <p:sp>
        <p:nvSpPr>
          <p:cNvPr id="38915" name="Text Box 9">
            <a:extLst>
              <a:ext uri="{FF2B5EF4-FFF2-40B4-BE49-F238E27FC236}">
                <a16:creationId xmlns:a16="http://schemas.microsoft.com/office/drawing/2014/main" id="{9911F24E-328F-F8E6-AAD3-357D5EF65E01}"/>
              </a:ext>
            </a:extLst>
          </p:cNvPr>
          <p:cNvSpPr txBox="1">
            <a:spLocks noChangeArrowheads="1"/>
          </p:cNvSpPr>
          <p:nvPr/>
        </p:nvSpPr>
        <p:spPr bwMode="auto">
          <a:xfrm>
            <a:off x="1905000" y="1295400"/>
            <a:ext cx="8534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3000">
                <a:solidFill>
                  <a:schemeClr val="tx1"/>
                </a:solidFill>
                <a:latin typeface="Arial" panose="020B0604020202020204" pitchFamily="34" charset="0"/>
                <a:ea typeface="MS PGothic" panose="020B0600070205080204" pitchFamily="34" charset="-128"/>
              </a:defRPr>
            </a:lvl1pPr>
            <a:lvl2pPr marL="914400" indent="-457200">
              <a:defRPr sz="3000">
                <a:solidFill>
                  <a:schemeClr val="tx1"/>
                </a:solidFill>
                <a:latin typeface="Arial" panose="020B0604020202020204" pitchFamily="34" charset="0"/>
                <a:ea typeface="MS PGothic" panose="020B0600070205080204" pitchFamily="34" charset="-128"/>
              </a:defRPr>
            </a:lvl2pPr>
            <a:lvl3pPr marL="1371600" indent="-457200">
              <a:defRPr sz="3000">
                <a:solidFill>
                  <a:schemeClr val="tx1"/>
                </a:solidFill>
                <a:latin typeface="Arial" panose="020B0604020202020204" pitchFamily="34" charset="0"/>
                <a:ea typeface="MS PGothic" panose="020B0600070205080204" pitchFamily="34" charset="-128"/>
              </a:defRPr>
            </a:lvl3pPr>
            <a:lvl4pPr marL="1828800" indent="-457200">
              <a:defRPr sz="3000">
                <a:solidFill>
                  <a:schemeClr val="tx1"/>
                </a:solidFill>
                <a:latin typeface="Arial" panose="020B0604020202020204" pitchFamily="34" charset="0"/>
                <a:ea typeface="MS PGothic" panose="020B0600070205080204" pitchFamily="34" charset="-128"/>
              </a:defRPr>
            </a:lvl4pPr>
            <a:lvl5pPr marL="2286000" indent="-457200">
              <a:defRPr sz="3000">
                <a:solidFill>
                  <a:schemeClr val="tx1"/>
                </a:solidFill>
                <a:latin typeface="Arial" panose="020B0604020202020204" pitchFamily="34" charset="0"/>
                <a:ea typeface="MS PGothic" panose="020B0600070205080204" pitchFamily="34" charset="-128"/>
              </a:defRPr>
            </a:lvl5pPr>
            <a:lvl6pPr marL="27432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6pPr>
            <a:lvl7pPr marL="32004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7pPr>
            <a:lvl8pPr marL="36576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8pPr>
            <a:lvl9pPr marL="4114800" indent="-457200" eaLnBrk="0" fontAlgn="base" hangingPunct="0">
              <a:spcBef>
                <a:spcPct val="0"/>
              </a:spcBef>
              <a:spcAft>
                <a:spcPct val="0"/>
              </a:spcAft>
              <a:defRPr sz="30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sz="2800" dirty="0"/>
              <a:t>The weighted-average method . . .</a:t>
            </a:r>
          </a:p>
          <a:p>
            <a:pPr>
              <a:spcBef>
                <a:spcPct val="50000"/>
              </a:spcBef>
              <a:buFontTx/>
              <a:buChar char="•"/>
            </a:pPr>
            <a:r>
              <a:rPr lang="en-US" altLang="en-US" sz="2800" dirty="0"/>
              <a:t>Makes no distinction between work done in prior or current periods.</a:t>
            </a:r>
          </a:p>
          <a:p>
            <a:pPr>
              <a:spcBef>
                <a:spcPct val="50000"/>
              </a:spcBef>
              <a:buFontTx/>
              <a:buChar char="•"/>
            </a:pPr>
            <a:r>
              <a:rPr lang="en-US" altLang="en-US" sz="2800" dirty="0"/>
              <a:t>Blends together units and costs from prior and current periods.</a:t>
            </a:r>
          </a:p>
          <a:p>
            <a:pPr>
              <a:spcBef>
                <a:spcPct val="50000"/>
              </a:spcBef>
              <a:buFontTx/>
              <a:buChar char="•"/>
            </a:pPr>
            <a:r>
              <a:rPr lang="en-US" altLang="en-US" sz="2800" b="1" dirty="0">
                <a:solidFill>
                  <a:srgbClr val="ED037C"/>
                </a:solidFill>
              </a:rPr>
              <a:t>Determines equivalent units of production for a department by adding together the number of units transferred out plus the equivalent units in ending work in process inventory</a:t>
            </a:r>
            <a:r>
              <a:rPr lang="en-US" altLang="en-US" sz="2800" dirty="0">
                <a:solidFill>
                  <a:srgbClr val="FF0000"/>
                </a:solidFill>
              </a:rPr>
              <a:t>.</a:t>
            </a:r>
          </a:p>
        </p:txBody>
      </p:sp>
      <p:sp>
        <p:nvSpPr>
          <p:cNvPr id="17412" name="Rectangle 1">
            <a:extLst>
              <a:ext uri="{FF2B5EF4-FFF2-40B4-BE49-F238E27FC236}">
                <a16:creationId xmlns:a16="http://schemas.microsoft.com/office/drawing/2014/main" id="{158A45DA-CAE0-E9A5-D546-35832FF2C0DA}"/>
              </a:ext>
            </a:extLst>
          </p:cNvPr>
          <p:cNvSpPr>
            <a:spLocks noChangeArrowheads="1"/>
          </p:cNvSpPr>
          <p:nvPr/>
        </p:nvSpPr>
        <p:spPr bwMode="auto">
          <a:xfrm>
            <a:off x="2286000" y="3048000"/>
            <a:ext cx="8153400" cy="3048000"/>
          </a:xfrm>
          <a:prstGeom prst="rect">
            <a:avLst/>
          </a:prstGeom>
          <a:noFill/>
          <a:ln w="381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endParaRPr lang="en-CA" altLang="en-US"/>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blinds(horizontal)">
                                      <p:cBhvr>
                                        <p:cTn id="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17</a:t>
            </a:fld>
            <a:endParaRPr spc="-25" dirty="0"/>
          </a:p>
        </p:txBody>
      </p:sp>
      <p:sp>
        <p:nvSpPr>
          <p:cNvPr id="19" name="Subtitle 18">
            <a:extLst>
              <a:ext uri="{FF2B5EF4-FFF2-40B4-BE49-F238E27FC236}">
                <a16:creationId xmlns:a16="http://schemas.microsoft.com/office/drawing/2014/main" id="{DDBAAD0D-8651-8FA7-8F92-14214DBAC869}"/>
              </a:ext>
            </a:extLst>
          </p:cNvPr>
          <p:cNvSpPr>
            <a:spLocks noGrp="1"/>
          </p:cNvSpPr>
          <p:nvPr>
            <p:ph type="subTitle" idx="1"/>
          </p:nvPr>
        </p:nvSpPr>
        <p:spPr/>
        <p:txBody>
          <a:bodyPr/>
          <a:lstStyle/>
          <a:p>
            <a:r>
              <a:rPr lang="en-CA" dirty="0"/>
              <a:t>Weighed Average Method - # Units</a:t>
            </a:r>
          </a:p>
        </p:txBody>
      </p:sp>
      <p:pic>
        <p:nvPicPr>
          <p:cNvPr id="3" name="object 3"/>
          <p:cNvPicPr/>
          <p:nvPr/>
        </p:nvPicPr>
        <p:blipFill>
          <a:blip r:embed="rId2" cstate="print"/>
          <a:stretch>
            <a:fillRect/>
          </a:stretch>
        </p:blipFill>
        <p:spPr>
          <a:xfrm>
            <a:off x="702389" y="1519773"/>
            <a:ext cx="2538341" cy="1054351"/>
          </a:xfrm>
          <a:prstGeom prst="rect">
            <a:avLst/>
          </a:prstGeom>
        </p:spPr>
      </p:pic>
      <p:sp>
        <p:nvSpPr>
          <p:cNvPr id="4" name="object 4"/>
          <p:cNvSpPr txBox="1"/>
          <p:nvPr/>
        </p:nvSpPr>
        <p:spPr>
          <a:xfrm>
            <a:off x="927973" y="1659505"/>
            <a:ext cx="2063114" cy="756920"/>
          </a:xfrm>
          <a:prstGeom prst="rect">
            <a:avLst/>
          </a:prstGeom>
        </p:spPr>
        <p:txBody>
          <a:bodyPr vert="horz" wrap="square" lIns="0" tIns="12700" rIns="0" bIns="0" rtlCol="0">
            <a:spAutoFit/>
          </a:bodyPr>
          <a:lstStyle/>
          <a:p>
            <a:pPr marR="5080" indent="313690">
              <a:lnSpc>
                <a:spcPct val="100000"/>
              </a:lnSpc>
              <a:spcBef>
                <a:spcPts val="100"/>
              </a:spcBef>
            </a:pPr>
            <a:r>
              <a:rPr sz="2400" spc="-10" dirty="0">
                <a:latin typeface="Arial MT"/>
                <a:cs typeface="Arial MT"/>
              </a:rPr>
              <a:t>Equivalent </a:t>
            </a:r>
            <a:r>
              <a:rPr sz="2400" dirty="0">
                <a:latin typeface="Arial MT"/>
                <a:cs typeface="Arial MT"/>
              </a:rPr>
              <a:t>Units</a:t>
            </a:r>
            <a:r>
              <a:rPr sz="2400" spc="-30" dirty="0">
                <a:latin typeface="Arial MT"/>
                <a:cs typeface="Arial MT"/>
              </a:rPr>
              <a:t> </a:t>
            </a:r>
            <a:r>
              <a:rPr sz="2400" dirty="0">
                <a:latin typeface="Arial MT"/>
                <a:cs typeface="Arial MT"/>
              </a:rPr>
              <a:t>–</a:t>
            </a:r>
            <a:r>
              <a:rPr sz="2400" spc="-35" dirty="0">
                <a:latin typeface="Arial MT"/>
                <a:cs typeface="Arial MT"/>
              </a:rPr>
              <a:t> </a:t>
            </a:r>
            <a:r>
              <a:rPr sz="2400" dirty="0">
                <a:latin typeface="Arial MT"/>
                <a:cs typeface="Arial MT"/>
              </a:rPr>
              <a:t>Dept</a:t>
            </a:r>
            <a:r>
              <a:rPr sz="2400" spc="-30" dirty="0">
                <a:latin typeface="Arial MT"/>
                <a:cs typeface="Arial MT"/>
              </a:rPr>
              <a:t> </a:t>
            </a:r>
            <a:r>
              <a:rPr sz="2400" spc="-25" dirty="0">
                <a:latin typeface="Arial MT"/>
                <a:cs typeface="Arial MT"/>
              </a:rPr>
              <a:t>X.</a:t>
            </a:r>
            <a:endParaRPr sz="2400" dirty="0">
              <a:latin typeface="Arial MT"/>
              <a:cs typeface="Arial MT"/>
            </a:endParaRPr>
          </a:p>
        </p:txBody>
      </p:sp>
      <p:sp>
        <p:nvSpPr>
          <p:cNvPr id="5" name="object 5"/>
          <p:cNvSpPr txBox="1"/>
          <p:nvPr/>
        </p:nvSpPr>
        <p:spPr>
          <a:xfrm>
            <a:off x="3523488" y="2225166"/>
            <a:ext cx="191135" cy="391160"/>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pic>
        <p:nvPicPr>
          <p:cNvPr id="6" name="object 6"/>
          <p:cNvPicPr/>
          <p:nvPr/>
        </p:nvPicPr>
        <p:blipFill>
          <a:blip r:embed="rId3" cstate="print"/>
          <a:stretch>
            <a:fillRect/>
          </a:stretch>
        </p:blipFill>
        <p:spPr>
          <a:xfrm>
            <a:off x="3987599" y="1519773"/>
            <a:ext cx="3571557" cy="1055516"/>
          </a:xfrm>
          <a:prstGeom prst="rect">
            <a:avLst/>
          </a:prstGeom>
        </p:spPr>
      </p:pic>
      <p:sp>
        <p:nvSpPr>
          <p:cNvPr id="7" name="object 7"/>
          <p:cNvSpPr txBox="1"/>
          <p:nvPr/>
        </p:nvSpPr>
        <p:spPr>
          <a:xfrm>
            <a:off x="4391299" y="1718139"/>
            <a:ext cx="2764155" cy="676275"/>
          </a:xfrm>
          <a:prstGeom prst="rect">
            <a:avLst/>
          </a:prstGeom>
        </p:spPr>
        <p:txBody>
          <a:bodyPr vert="horz" wrap="square" lIns="0" tIns="12065" rIns="0" bIns="0" rtlCol="0">
            <a:spAutoFit/>
          </a:bodyPr>
          <a:lstStyle/>
          <a:p>
            <a:pPr marL="397510" marR="5080" indent="-398145">
              <a:lnSpc>
                <a:spcPct val="101499"/>
              </a:lnSpc>
              <a:spcBef>
                <a:spcPts val="95"/>
              </a:spcBef>
            </a:pPr>
            <a:r>
              <a:rPr sz="2100" dirty="0">
                <a:latin typeface="Arial MT"/>
                <a:cs typeface="Arial MT"/>
              </a:rPr>
              <a:t>Units</a:t>
            </a:r>
            <a:r>
              <a:rPr sz="2100" spc="30" dirty="0">
                <a:latin typeface="Arial MT"/>
                <a:cs typeface="Arial MT"/>
              </a:rPr>
              <a:t> </a:t>
            </a:r>
            <a:r>
              <a:rPr sz="2100" dirty="0">
                <a:latin typeface="Arial MT"/>
                <a:cs typeface="Arial MT"/>
              </a:rPr>
              <a:t>transferred</a:t>
            </a:r>
            <a:r>
              <a:rPr sz="2100" spc="65" dirty="0">
                <a:latin typeface="Arial MT"/>
                <a:cs typeface="Arial MT"/>
              </a:rPr>
              <a:t> </a:t>
            </a:r>
            <a:r>
              <a:rPr sz="2100" dirty="0">
                <a:latin typeface="Arial MT"/>
                <a:cs typeface="Arial MT"/>
              </a:rPr>
              <a:t>to</a:t>
            </a:r>
            <a:r>
              <a:rPr sz="2100" spc="60" dirty="0">
                <a:latin typeface="Arial MT"/>
                <a:cs typeface="Arial MT"/>
              </a:rPr>
              <a:t> </a:t>
            </a:r>
            <a:r>
              <a:rPr sz="2100" spc="-25" dirty="0">
                <a:latin typeface="Arial MT"/>
                <a:cs typeface="Arial MT"/>
              </a:rPr>
              <a:t>the </a:t>
            </a:r>
            <a:r>
              <a:rPr sz="2100" dirty="0">
                <a:latin typeface="Arial MT"/>
                <a:cs typeface="Arial MT"/>
              </a:rPr>
              <a:t>next</a:t>
            </a:r>
            <a:r>
              <a:rPr sz="2100" spc="20" dirty="0">
                <a:latin typeface="Arial MT"/>
                <a:cs typeface="Arial MT"/>
              </a:rPr>
              <a:t> </a:t>
            </a:r>
            <a:r>
              <a:rPr sz="2100" spc="-10" dirty="0">
                <a:latin typeface="Arial MT"/>
                <a:cs typeface="Arial MT"/>
              </a:rPr>
              <a:t>department</a:t>
            </a:r>
            <a:endParaRPr sz="2100" dirty="0">
              <a:latin typeface="Arial MT"/>
              <a:cs typeface="Arial MT"/>
            </a:endParaRPr>
          </a:p>
        </p:txBody>
      </p:sp>
      <p:pic>
        <p:nvPicPr>
          <p:cNvPr id="8" name="object 8"/>
          <p:cNvPicPr/>
          <p:nvPr/>
        </p:nvPicPr>
        <p:blipFill>
          <a:blip r:embed="rId4" cstate="print"/>
          <a:stretch>
            <a:fillRect/>
          </a:stretch>
        </p:blipFill>
        <p:spPr>
          <a:xfrm>
            <a:off x="8223342" y="1510207"/>
            <a:ext cx="3571620" cy="1055516"/>
          </a:xfrm>
          <a:prstGeom prst="rect">
            <a:avLst/>
          </a:prstGeom>
        </p:spPr>
      </p:pic>
      <p:sp>
        <p:nvSpPr>
          <p:cNvPr id="9" name="object 9"/>
          <p:cNvSpPr txBox="1"/>
          <p:nvPr/>
        </p:nvSpPr>
        <p:spPr>
          <a:xfrm>
            <a:off x="8459434" y="1700145"/>
            <a:ext cx="3099435" cy="675640"/>
          </a:xfrm>
          <a:prstGeom prst="rect">
            <a:avLst/>
          </a:prstGeom>
        </p:spPr>
        <p:txBody>
          <a:bodyPr vert="horz" wrap="square" lIns="0" tIns="12700" rIns="0" bIns="0" rtlCol="0">
            <a:spAutoFit/>
          </a:bodyPr>
          <a:lstStyle/>
          <a:p>
            <a:pPr marL="1289050" marR="5080" indent="-1289685">
              <a:lnSpc>
                <a:spcPct val="101400"/>
              </a:lnSpc>
              <a:spcBef>
                <a:spcPts val="100"/>
              </a:spcBef>
            </a:pPr>
            <a:r>
              <a:rPr sz="2100" dirty="0">
                <a:latin typeface="Arial MT"/>
                <a:cs typeface="Arial MT"/>
              </a:rPr>
              <a:t>Equivalent</a:t>
            </a:r>
            <a:r>
              <a:rPr sz="2100" spc="50" dirty="0">
                <a:latin typeface="Arial MT"/>
                <a:cs typeface="Arial MT"/>
              </a:rPr>
              <a:t> </a:t>
            </a:r>
            <a:r>
              <a:rPr sz="2100" dirty="0">
                <a:latin typeface="Arial MT"/>
                <a:cs typeface="Arial MT"/>
              </a:rPr>
              <a:t>units</a:t>
            </a:r>
            <a:r>
              <a:rPr sz="2100" spc="65" dirty="0">
                <a:latin typeface="Arial MT"/>
                <a:cs typeface="Arial MT"/>
              </a:rPr>
              <a:t> </a:t>
            </a:r>
            <a:r>
              <a:rPr sz="2100" dirty="0">
                <a:latin typeface="Arial MT"/>
                <a:cs typeface="Arial MT"/>
              </a:rPr>
              <a:t>in</a:t>
            </a:r>
            <a:r>
              <a:rPr sz="2100" spc="95" dirty="0">
                <a:latin typeface="Arial MT"/>
                <a:cs typeface="Arial MT"/>
              </a:rPr>
              <a:t> </a:t>
            </a:r>
            <a:r>
              <a:rPr sz="2100" spc="-10" dirty="0">
                <a:latin typeface="Arial MT"/>
                <a:cs typeface="Arial MT"/>
              </a:rPr>
              <a:t>ending </a:t>
            </a:r>
            <a:r>
              <a:rPr sz="2100" spc="-25" dirty="0">
                <a:latin typeface="Arial MT"/>
                <a:cs typeface="Arial MT"/>
              </a:rPr>
              <a:t>WIP</a:t>
            </a:r>
            <a:endParaRPr sz="2100" dirty="0">
              <a:latin typeface="Arial MT"/>
              <a:cs typeface="Arial MT"/>
            </a:endParaRPr>
          </a:p>
        </p:txBody>
      </p:sp>
      <p:sp>
        <p:nvSpPr>
          <p:cNvPr id="10" name="object 10"/>
          <p:cNvSpPr txBox="1"/>
          <p:nvPr/>
        </p:nvSpPr>
        <p:spPr>
          <a:xfrm>
            <a:off x="7749751" y="2198516"/>
            <a:ext cx="191135" cy="391795"/>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sp>
        <p:nvSpPr>
          <p:cNvPr id="11" name="object 11"/>
          <p:cNvSpPr/>
          <p:nvPr/>
        </p:nvSpPr>
        <p:spPr>
          <a:xfrm>
            <a:off x="672159" y="3740315"/>
            <a:ext cx="2510155" cy="2677795"/>
          </a:xfrm>
          <a:custGeom>
            <a:avLst/>
            <a:gdLst/>
            <a:ahLst/>
            <a:cxnLst/>
            <a:rect l="l" t="t" r="r" b="b"/>
            <a:pathLst>
              <a:path w="2510155" h="2677795">
                <a:moveTo>
                  <a:pt x="0" y="2677667"/>
                </a:moveTo>
                <a:lnTo>
                  <a:pt x="2510028" y="2677667"/>
                </a:lnTo>
                <a:lnTo>
                  <a:pt x="2510028" y="0"/>
                </a:lnTo>
                <a:lnTo>
                  <a:pt x="0" y="0"/>
                </a:lnTo>
                <a:lnTo>
                  <a:pt x="0" y="2677667"/>
                </a:lnTo>
                <a:close/>
              </a:path>
            </a:pathLst>
          </a:custGeom>
          <a:ln w="28575">
            <a:solidFill>
              <a:srgbClr val="ED037C"/>
            </a:solidFill>
          </a:ln>
        </p:spPr>
        <p:txBody>
          <a:bodyPr wrap="square" lIns="0" tIns="0" rIns="0" bIns="0" rtlCol="0"/>
          <a:lstStyle/>
          <a:p>
            <a:endParaRPr/>
          </a:p>
        </p:txBody>
      </p:sp>
      <p:sp>
        <p:nvSpPr>
          <p:cNvPr id="12" name="object 12"/>
          <p:cNvSpPr txBox="1"/>
          <p:nvPr/>
        </p:nvSpPr>
        <p:spPr>
          <a:xfrm>
            <a:off x="858405" y="3824284"/>
            <a:ext cx="2158365" cy="2586990"/>
          </a:xfrm>
          <a:prstGeom prst="rect">
            <a:avLst/>
          </a:prstGeom>
        </p:spPr>
        <p:txBody>
          <a:bodyPr vert="horz" wrap="square" lIns="0" tIns="12700" rIns="0" bIns="0" rtlCol="0">
            <a:spAutoFit/>
          </a:bodyPr>
          <a:lstStyle/>
          <a:p>
            <a:pPr marL="12065" marR="5080" indent="2540" algn="ctr">
              <a:lnSpc>
                <a:spcPct val="100000"/>
              </a:lnSpc>
              <a:spcBef>
                <a:spcPts val="100"/>
              </a:spcBef>
            </a:pPr>
            <a:r>
              <a:rPr sz="2400" spc="-10" dirty="0">
                <a:latin typeface="Arial MT"/>
                <a:cs typeface="Arial MT"/>
              </a:rPr>
              <a:t>Computation </a:t>
            </a:r>
            <a:r>
              <a:rPr sz="2400" dirty="0">
                <a:latin typeface="Arial MT"/>
                <a:cs typeface="Arial MT"/>
              </a:rPr>
              <a:t>needs</a:t>
            </a:r>
            <a:r>
              <a:rPr sz="2400" spc="-40" dirty="0">
                <a:latin typeface="Arial MT"/>
                <a:cs typeface="Arial MT"/>
              </a:rPr>
              <a:t> </a:t>
            </a:r>
            <a:r>
              <a:rPr sz="2400" dirty="0">
                <a:latin typeface="Arial MT"/>
                <a:cs typeface="Arial MT"/>
              </a:rPr>
              <a:t>to</a:t>
            </a:r>
            <a:r>
              <a:rPr sz="2400" spc="-45" dirty="0">
                <a:latin typeface="Arial MT"/>
                <a:cs typeface="Arial MT"/>
              </a:rPr>
              <a:t> </a:t>
            </a:r>
            <a:r>
              <a:rPr sz="2400" spc="-25" dirty="0">
                <a:latin typeface="Arial MT"/>
                <a:cs typeface="Arial MT"/>
              </a:rPr>
              <a:t>be </a:t>
            </a:r>
            <a:r>
              <a:rPr sz="2400" dirty="0">
                <a:latin typeface="Arial MT"/>
                <a:cs typeface="Arial MT"/>
              </a:rPr>
              <a:t>done</a:t>
            </a:r>
            <a:r>
              <a:rPr sz="2400" spc="-30" dirty="0">
                <a:latin typeface="Arial MT"/>
                <a:cs typeface="Arial MT"/>
              </a:rPr>
              <a:t> </a:t>
            </a:r>
            <a:r>
              <a:rPr sz="2400" dirty="0">
                <a:latin typeface="Arial MT"/>
                <a:cs typeface="Arial MT"/>
              </a:rPr>
              <a:t>for</a:t>
            </a:r>
            <a:r>
              <a:rPr sz="2400" spc="-30" dirty="0">
                <a:latin typeface="Arial MT"/>
                <a:cs typeface="Arial MT"/>
              </a:rPr>
              <a:t> </a:t>
            </a:r>
            <a:r>
              <a:rPr sz="2400" b="1" u="sng" spc="-20" dirty="0">
                <a:uFill>
                  <a:solidFill>
                    <a:srgbClr val="000000"/>
                  </a:solidFill>
                </a:uFill>
                <a:latin typeface="Arial"/>
                <a:cs typeface="Arial"/>
              </a:rPr>
              <a:t>each</a:t>
            </a:r>
            <a:r>
              <a:rPr sz="2400" b="1" spc="-20" dirty="0">
                <a:latin typeface="Arial"/>
                <a:cs typeface="Arial"/>
              </a:rPr>
              <a:t> </a:t>
            </a:r>
            <a:r>
              <a:rPr sz="2400" b="1" u="sng" spc="-10" dirty="0">
                <a:uFill>
                  <a:solidFill>
                    <a:srgbClr val="000000"/>
                  </a:solidFill>
                </a:uFill>
                <a:latin typeface="Arial"/>
                <a:cs typeface="Arial"/>
              </a:rPr>
              <a:t>category</a:t>
            </a:r>
            <a:r>
              <a:rPr sz="2400" b="1" spc="-10" dirty="0">
                <a:latin typeface="Arial"/>
                <a:cs typeface="Arial"/>
              </a:rPr>
              <a:t> </a:t>
            </a:r>
            <a:r>
              <a:rPr sz="2400" b="1" u="sng" dirty="0">
                <a:uFill>
                  <a:solidFill>
                    <a:srgbClr val="000000"/>
                  </a:solidFill>
                </a:uFill>
                <a:latin typeface="Arial"/>
                <a:cs typeface="Arial"/>
              </a:rPr>
              <a:t>(Material</a:t>
            </a:r>
            <a:r>
              <a:rPr sz="2400" b="1" u="sng" spc="-30" dirty="0">
                <a:uFill>
                  <a:solidFill>
                    <a:srgbClr val="000000"/>
                  </a:solidFill>
                </a:uFill>
                <a:latin typeface="Arial"/>
                <a:cs typeface="Arial"/>
              </a:rPr>
              <a:t> </a:t>
            </a:r>
            <a:r>
              <a:rPr sz="2400" b="1" u="sng" spc="-50" dirty="0">
                <a:uFill>
                  <a:solidFill>
                    <a:srgbClr val="000000"/>
                  </a:solidFill>
                </a:uFill>
                <a:latin typeface="Arial"/>
                <a:cs typeface="Arial"/>
              </a:rPr>
              <a:t>+</a:t>
            </a:r>
            <a:r>
              <a:rPr sz="2400" b="1" spc="-50" dirty="0">
                <a:latin typeface="Arial"/>
                <a:cs typeface="Arial"/>
              </a:rPr>
              <a:t> </a:t>
            </a:r>
            <a:r>
              <a:rPr sz="2400" b="1" u="sng" spc="-10" dirty="0">
                <a:uFill>
                  <a:solidFill>
                    <a:srgbClr val="000000"/>
                  </a:solidFill>
                </a:uFill>
                <a:latin typeface="Arial"/>
                <a:cs typeface="Arial"/>
              </a:rPr>
              <a:t>Conversion)</a:t>
            </a:r>
            <a:r>
              <a:rPr sz="2400" b="1" spc="-10" dirty="0">
                <a:latin typeface="Arial"/>
                <a:cs typeface="Arial"/>
              </a:rPr>
              <a:t> </a:t>
            </a:r>
            <a:r>
              <a:rPr sz="2400" b="1" u="sng" dirty="0">
                <a:uFill>
                  <a:solidFill>
                    <a:srgbClr val="000000"/>
                  </a:solidFill>
                </a:uFill>
                <a:latin typeface="Arial"/>
                <a:cs typeface="Arial"/>
              </a:rPr>
              <a:t>and</a:t>
            </a:r>
            <a:r>
              <a:rPr sz="2400" b="1" u="sng" spc="-35" dirty="0">
                <a:uFill>
                  <a:solidFill>
                    <a:srgbClr val="000000"/>
                  </a:solidFill>
                </a:uFill>
                <a:latin typeface="Arial"/>
                <a:cs typeface="Arial"/>
              </a:rPr>
              <a:t> </a:t>
            </a:r>
            <a:r>
              <a:rPr sz="2400" b="1" u="sng" dirty="0">
                <a:uFill>
                  <a:solidFill>
                    <a:srgbClr val="000000"/>
                  </a:solidFill>
                </a:uFill>
                <a:latin typeface="Arial"/>
                <a:cs typeface="Arial"/>
              </a:rPr>
              <a:t>each</a:t>
            </a:r>
            <a:r>
              <a:rPr sz="2400" b="1" u="sng" spc="-25" dirty="0">
                <a:uFill>
                  <a:solidFill>
                    <a:srgbClr val="000000"/>
                  </a:solidFill>
                </a:uFill>
                <a:latin typeface="Arial"/>
                <a:cs typeface="Arial"/>
              </a:rPr>
              <a:t> </a:t>
            </a:r>
            <a:r>
              <a:rPr sz="2400" b="1" u="sng" spc="-10" dirty="0">
                <a:uFill>
                  <a:solidFill>
                    <a:srgbClr val="000000"/>
                  </a:solidFill>
                </a:uFill>
                <a:latin typeface="Arial"/>
                <a:cs typeface="Arial"/>
              </a:rPr>
              <a:t>dept.</a:t>
            </a:r>
            <a:endParaRPr sz="2400" dirty="0">
              <a:latin typeface="Arial"/>
              <a:cs typeface="Arial"/>
            </a:endParaRPr>
          </a:p>
        </p:txBody>
      </p:sp>
      <p:sp>
        <p:nvSpPr>
          <p:cNvPr id="13" name="object 13"/>
          <p:cNvSpPr txBox="1"/>
          <p:nvPr/>
        </p:nvSpPr>
        <p:spPr>
          <a:xfrm>
            <a:off x="4573226" y="3833850"/>
            <a:ext cx="2400300" cy="1569720"/>
          </a:xfrm>
          <a:prstGeom prst="rect">
            <a:avLst/>
          </a:prstGeom>
          <a:ln w="28575">
            <a:solidFill>
              <a:srgbClr val="ED037C"/>
            </a:solidFill>
          </a:ln>
        </p:spPr>
        <p:txBody>
          <a:bodyPr vert="horz" wrap="square" lIns="0" tIns="38100" rIns="0" bIns="0" rtlCol="0">
            <a:spAutoFit/>
          </a:bodyPr>
          <a:lstStyle/>
          <a:p>
            <a:pPr marL="175895" marR="167640" algn="ctr">
              <a:lnSpc>
                <a:spcPct val="100000"/>
              </a:lnSpc>
              <a:spcBef>
                <a:spcPts val="300"/>
              </a:spcBef>
            </a:pPr>
            <a:r>
              <a:rPr sz="2400" dirty="0">
                <a:latin typeface="Arial MT"/>
                <a:cs typeface="Arial MT"/>
              </a:rPr>
              <a:t>Units</a:t>
            </a:r>
            <a:r>
              <a:rPr sz="2400" spc="-50" dirty="0">
                <a:latin typeface="Arial MT"/>
                <a:cs typeface="Arial MT"/>
              </a:rPr>
              <a:t> </a:t>
            </a:r>
            <a:r>
              <a:rPr sz="2400" spc="-10" dirty="0">
                <a:latin typeface="Arial MT"/>
                <a:cs typeface="Arial MT"/>
              </a:rPr>
              <a:t>produced </a:t>
            </a:r>
            <a:r>
              <a:rPr sz="2400" dirty="0">
                <a:latin typeface="Arial MT"/>
                <a:cs typeface="Arial MT"/>
              </a:rPr>
              <a:t>and</a:t>
            </a:r>
            <a:r>
              <a:rPr sz="2400" spc="-50" dirty="0">
                <a:latin typeface="Arial MT"/>
                <a:cs typeface="Arial MT"/>
              </a:rPr>
              <a:t> </a:t>
            </a:r>
            <a:r>
              <a:rPr sz="2400" spc="-10" dirty="0">
                <a:latin typeface="Arial MT"/>
                <a:cs typeface="Arial MT"/>
              </a:rPr>
              <a:t>completed </a:t>
            </a:r>
            <a:r>
              <a:rPr sz="2400" dirty="0">
                <a:latin typeface="Arial MT"/>
                <a:cs typeface="Arial MT"/>
              </a:rPr>
              <a:t>during</a:t>
            </a:r>
            <a:r>
              <a:rPr sz="2400" spc="-90" dirty="0">
                <a:latin typeface="Arial MT"/>
                <a:cs typeface="Arial MT"/>
              </a:rPr>
              <a:t> </a:t>
            </a:r>
            <a:r>
              <a:rPr sz="2400" spc="-25" dirty="0">
                <a:latin typeface="Arial MT"/>
                <a:cs typeface="Arial MT"/>
              </a:rPr>
              <a:t>the </a:t>
            </a:r>
            <a:r>
              <a:rPr sz="2400" spc="-10" dirty="0">
                <a:latin typeface="Arial MT"/>
                <a:cs typeface="Arial MT"/>
              </a:rPr>
              <a:t>period</a:t>
            </a:r>
            <a:endParaRPr sz="2400" dirty="0">
              <a:latin typeface="Arial MT"/>
              <a:cs typeface="Arial MT"/>
            </a:endParaRPr>
          </a:p>
        </p:txBody>
      </p:sp>
      <p:sp>
        <p:nvSpPr>
          <p:cNvPr id="14" name="object 14"/>
          <p:cNvSpPr txBox="1"/>
          <p:nvPr/>
        </p:nvSpPr>
        <p:spPr>
          <a:xfrm>
            <a:off x="8809001" y="3852629"/>
            <a:ext cx="2400300" cy="1569720"/>
          </a:xfrm>
          <a:prstGeom prst="rect">
            <a:avLst/>
          </a:prstGeom>
          <a:ln w="28575">
            <a:solidFill>
              <a:srgbClr val="ED037C"/>
            </a:solidFill>
          </a:ln>
        </p:spPr>
        <p:txBody>
          <a:bodyPr vert="horz" wrap="square" lIns="0" tIns="38735" rIns="0" bIns="0" rtlCol="0">
            <a:spAutoFit/>
          </a:bodyPr>
          <a:lstStyle/>
          <a:p>
            <a:pPr marL="132715" marR="125730" indent="2540" algn="ctr">
              <a:lnSpc>
                <a:spcPct val="100000"/>
              </a:lnSpc>
              <a:spcBef>
                <a:spcPts val="305"/>
              </a:spcBef>
            </a:pPr>
            <a:r>
              <a:rPr sz="2400" spc="-10" dirty="0">
                <a:latin typeface="Arial MT"/>
                <a:cs typeface="Arial MT"/>
              </a:rPr>
              <a:t>Partially </a:t>
            </a:r>
            <a:r>
              <a:rPr sz="2400" dirty="0">
                <a:latin typeface="Arial MT"/>
                <a:cs typeface="Arial MT"/>
              </a:rPr>
              <a:t>completed</a:t>
            </a:r>
            <a:r>
              <a:rPr sz="2400" spc="-150" dirty="0">
                <a:latin typeface="Arial MT"/>
                <a:cs typeface="Arial MT"/>
              </a:rPr>
              <a:t> </a:t>
            </a:r>
            <a:r>
              <a:rPr sz="2400" spc="-20" dirty="0">
                <a:latin typeface="Arial MT"/>
                <a:cs typeface="Arial MT"/>
              </a:rPr>
              <a:t>units </a:t>
            </a:r>
            <a:r>
              <a:rPr sz="2400" dirty="0">
                <a:latin typeface="Arial MT"/>
                <a:cs typeface="Arial MT"/>
              </a:rPr>
              <a:t>in</a:t>
            </a:r>
            <a:r>
              <a:rPr sz="2400" spc="-35" dirty="0">
                <a:latin typeface="Arial MT"/>
                <a:cs typeface="Arial MT"/>
              </a:rPr>
              <a:t> </a:t>
            </a:r>
            <a:r>
              <a:rPr sz="2400" spc="-10" dirty="0">
                <a:latin typeface="Arial MT"/>
                <a:cs typeface="Arial MT"/>
              </a:rPr>
              <a:t>ending inventory</a:t>
            </a:r>
            <a:endParaRPr sz="2400" dirty="0">
              <a:latin typeface="Arial MT"/>
              <a:cs typeface="Arial MT"/>
            </a:endParaRPr>
          </a:p>
        </p:txBody>
      </p:sp>
      <p:grpSp>
        <p:nvGrpSpPr>
          <p:cNvPr id="15" name="object 15"/>
          <p:cNvGrpSpPr/>
          <p:nvPr/>
        </p:nvGrpSpPr>
        <p:grpSpPr>
          <a:xfrm>
            <a:off x="535283" y="1312165"/>
            <a:ext cx="11344910" cy="2273300"/>
            <a:chOff x="533400" y="1706879"/>
            <a:chExt cx="11344910" cy="2273300"/>
          </a:xfrm>
        </p:grpSpPr>
        <p:sp>
          <p:nvSpPr>
            <p:cNvPr id="16" name="object 16"/>
            <p:cNvSpPr/>
            <p:nvPr/>
          </p:nvSpPr>
          <p:spPr>
            <a:xfrm>
              <a:off x="1836089" y="2883407"/>
              <a:ext cx="8171180" cy="1096645"/>
            </a:xfrm>
            <a:custGeom>
              <a:avLst/>
              <a:gdLst/>
              <a:ahLst/>
              <a:cxnLst/>
              <a:rect l="l" t="t" r="r" b="b"/>
              <a:pathLst>
                <a:path w="8171180" h="1096645">
                  <a:moveTo>
                    <a:pt x="256679" y="872070"/>
                  </a:moveTo>
                  <a:lnTo>
                    <a:pt x="255955" y="861148"/>
                  </a:lnTo>
                  <a:lnTo>
                    <a:pt x="251218" y="851293"/>
                  </a:lnTo>
                  <a:lnTo>
                    <a:pt x="242773" y="843788"/>
                  </a:lnTo>
                  <a:lnTo>
                    <a:pt x="232041" y="840092"/>
                  </a:lnTo>
                  <a:lnTo>
                    <a:pt x="221107" y="840790"/>
                  </a:lnTo>
                  <a:lnTo>
                    <a:pt x="211226" y="845566"/>
                  </a:lnTo>
                  <a:lnTo>
                    <a:pt x="203657" y="854075"/>
                  </a:lnTo>
                  <a:lnTo>
                    <a:pt x="156921" y="934250"/>
                  </a:lnTo>
                  <a:lnTo>
                    <a:pt x="156921" y="42672"/>
                  </a:lnTo>
                  <a:lnTo>
                    <a:pt x="99771" y="42672"/>
                  </a:lnTo>
                  <a:lnTo>
                    <a:pt x="99771" y="934250"/>
                  </a:lnTo>
                  <a:lnTo>
                    <a:pt x="53035" y="854075"/>
                  </a:lnTo>
                  <a:lnTo>
                    <a:pt x="45453" y="845566"/>
                  </a:lnTo>
                  <a:lnTo>
                    <a:pt x="35572" y="840790"/>
                  </a:lnTo>
                  <a:lnTo>
                    <a:pt x="24638" y="840092"/>
                  </a:lnTo>
                  <a:lnTo>
                    <a:pt x="13919" y="843788"/>
                  </a:lnTo>
                  <a:lnTo>
                    <a:pt x="5461" y="851293"/>
                  </a:lnTo>
                  <a:lnTo>
                    <a:pt x="723" y="861148"/>
                  </a:lnTo>
                  <a:lnTo>
                    <a:pt x="0" y="872070"/>
                  </a:lnTo>
                  <a:lnTo>
                    <a:pt x="3632" y="882777"/>
                  </a:lnTo>
                  <a:lnTo>
                    <a:pt x="128346" y="1096645"/>
                  </a:lnTo>
                  <a:lnTo>
                    <a:pt x="161442" y="1039876"/>
                  </a:lnTo>
                  <a:lnTo>
                    <a:pt x="253060" y="882777"/>
                  </a:lnTo>
                  <a:lnTo>
                    <a:pt x="256679" y="872070"/>
                  </a:lnTo>
                  <a:close/>
                </a:path>
                <a:path w="8171180" h="1096645">
                  <a:moveTo>
                    <a:pt x="4031627" y="872070"/>
                  </a:moveTo>
                  <a:lnTo>
                    <a:pt x="4030903" y="861148"/>
                  </a:lnTo>
                  <a:lnTo>
                    <a:pt x="4026166" y="851293"/>
                  </a:lnTo>
                  <a:lnTo>
                    <a:pt x="4017721" y="843788"/>
                  </a:lnTo>
                  <a:lnTo>
                    <a:pt x="4006989" y="840092"/>
                  </a:lnTo>
                  <a:lnTo>
                    <a:pt x="3996055" y="840790"/>
                  </a:lnTo>
                  <a:lnTo>
                    <a:pt x="3986174" y="845566"/>
                  </a:lnTo>
                  <a:lnTo>
                    <a:pt x="3978605" y="854075"/>
                  </a:lnTo>
                  <a:lnTo>
                    <a:pt x="3931869" y="934250"/>
                  </a:lnTo>
                  <a:lnTo>
                    <a:pt x="3931869" y="42672"/>
                  </a:lnTo>
                  <a:lnTo>
                    <a:pt x="3874719" y="42672"/>
                  </a:lnTo>
                  <a:lnTo>
                    <a:pt x="3874719" y="934250"/>
                  </a:lnTo>
                  <a:lnTo>
                    <a:pt x="3827983" y="854075"/>
                  </a:lnTo>
                  <a:lnTo>
                    <a:pt x="3820401" y="845566"/>
                  </a:lnTo>
                  <a:lnTo>
                    <a:pt x="3810520" y="840790"/>
                  </a:lnTo>
                  <a:lnTo>
                    <a:pt x="3799586" y="840092"/>
                  </a:lnTo>
                  <a:lnTo>
                    <a:pt x="3788867" y="843788"/>
                  </a:lnTo>
                  <a:lnTo>
                    <a:pt x="3780409" y="851293"/>
                  </a:lnTo>
                  <a:lnTo>
                    <a:pt x="3775672" y="861148"/>
                  </a:lnTo>
                  <a:lnTo>
                    <a:pt x="3774948" y="872070"/>
                  </a:lnTo>
                  <a:lnTo>
                    <a:pt x="3778580" y="882777"/>
                  </a:lnTo>
                  <a:lnTo>
                    <a:pt x="3903294" y="1096645"/>
                  </a:lnTo>
                  <a:lnTo>
                    <a:pt x="3936390" y="1039876"/>
                  </a:lnTo>
                  <a:lnTo>
                    <a:pt x="4028008" y="882777"/>
                  </a:lnTo>
                  <a:lnTo>
                    <a:pt x="4031627" y="872070"/>
                  </a:lnTo>
                  <a:close/>
                </a:path>
                <a:path w="8171180" h="1096645">
                  <a:moveTo>
                    <a:pt x="8170812" y="829398"/>
                  </a:moveTo>
                  <a:lnTo>
                    <a:pt x="8170088" y="818476"/>
                  </a:lnTo>
                  <a:lnTo>
                    <a:pt x="8165351" y="808621"/>
                  </a:lnTo>
                  <a:lnTo>
                    <a:pt x="8156905" y="801116"/>
                  </a:lnTo>
                  <a:lnTo>
                    <a:pt x="8146174" y="797420"/>
                  </a:lnTo>
                  <a:lnTo>
                    <a:pt x="8135239" y="798118"/>
                  </a:lnTo>
                  <a:lnTo>
                    <a:pt x="8125358" y="802894"/>
                  </a:lnTo>
                  <a:lnTo>
                    <a:pt x="8117789" y="811403"/>
                  </a:lnTo>
                  <a:lnTo>
                    <a:pt x="8071053" y="891578"/>
                  </a:lnTo>
                  <a:lnTo>
                    <a:pt x="8042465" y="940600"/>
                  </a:lnTo>
                  <a:lnTo>
                    <a:pt x="8071040" y="891578"/>
                  </a:lnTo>
                  <a:lnTo>
                    <a:pt x="8071053" y="0"/>
                  </a:lnTo>
                  <a:lnTo>
                    <a:pt x="8013903" y="0"/>
                  </a:lnTo>
                  <a:lnTo>
                    <a:pt x="8013903" y="891578"/>
                  </a:lnTo>
                  <a:lnTo>
                    <a:pt x="7967167" y="811403"/>
                  </a:lnTo>
                  <a:lnTo>
                    <a:pt x="7959585" y="802894"/>
                  </a:lnTo>
                  <a:lnTo>
                    <a:pt x="7949705" y="798118"/>
                  </a:lnTo>
                  <a:lnTo>
                    <a:pt x="7938770" y="797420"/>
                  </a:lnTo>
                  <a:lnTo>
                    <a:pt x="7928051" y="801116"/>
                  </a:lnTo>
                  <a:lnTo>
                    <a:pt x="7919593" y="808621"/>
                  </a:lnTo>
                  <a:lnTo>
                    <a:pt x="7914856" y="818476"/>
                  </a:lnTo>
                  <a:lnTo>
                    <a:pt x="7914132" y="829398"/>
                  </a:lnTo>
                  <a:lnTo>
                    <a:pt x="7917764" y="840105"/>
                  </a:lnTo>
                  <a:lnTo>
                    <a:pt x="8042478" y="1053973"/>
                  </a:lnTo>
                  <a:lnTo>
                    <a:pt x="8075574" y="997204"/>
                  </a:lnTo>
                  <a:lnTo>
                    <a:pt x="8167192" y="840105"/>
                  </a:lnTo>
                  <a:lnTo>
                    <a:pt x="8170812" y="829398"/>
                  </a:lnTo>
                  <a:close/>
                </a:path>
              </a:pathLst>
            </a:custGeom>
            <a:solidFill>
              <a:srgbClr val="929292"/>
            </a:solidFill>
            <a:ln>
              <a:solidFill>
                <a:srgbClr val="0070C0"/>
              </a:solidFill>
            </a:ln>
          </p:spPr>
          <p:txBody>
            <a:bodyPr wrap="square" lIns="0" tIns="0" rIns="0" bIns="0" rtlCol="0"/>
            <a:lstStyle/>
            <a:p>
              <a:endParaRPr/>
            </a:p>
          </p:txBody>
        </p:sp>
        <p:sp>
          <p:nvSpPr>
            <p:cNvPr id="17" name="object 17"/>
            <p:cNvSpPr/>
            <p:nvPr/>
          </p:nvSpPr>
          <p:spPr>
            <a:xfrm>
              <a:off x="552450" y="1725929"/>
              <a:ext cx="11306810" cy="1440180"/>
            </a:xfrm>
            <a:custGeom>
              <a:avLst/>
              <a:gdLst/>
              <a:ahLst/>
              <a:cxnLst/>
              <a:rect l="l" t="t" r="r" b="b"/>
              <a:pathLst>
                <a:path w="11306810" h="1440180">
                  <a:moveTo>
                    <a:pt x="0" y="1440180"/>
                  </a:moveTo>
                  <a:lnTo>
                    <a:pt x="11306556" y="1440180"/>
                  </a:lnTo>
                  <a:lnTo>
                    <a:pt x="11306556" y="0"/>
                  </a:lnTo>
                  <a:lnTo>
                    <a:pt x="0" y="0"/>
                  </a:lnTo>
                  <a:lnTo>
                    <a:pt x="0" y="1440180"/>
                  </a:lnTo>
                  <a:close/>
                </a:path>
              </a:pathLst>
            </a:custGeom>
            <a:ln w="38099">
              <a:solidFill>
                <a:srgbClr val="0070C0"/>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18</a:t>
            </a:fld>
            <a:endParaRPr spc="-25" dirty="0"/>
          </a:p>
        </p:txBody>
      </p:sp>
      <p:sp>
        <p:nvSpPr>
          <p:cNvPr id="18" name="Subtitle 17">
            <a:extLst>
              <a:ext uri="{FF2B5EF4-FFF2-40B4-BE49-F238E27FC236}">
                <a16:creationId xmlns:a16="http://schemas.microsoft.com/office/drawing/2014/main" id="{27107B49-20B2-0964-8E29-F2D99388FF0E}"/>
              </a:ext>
            </a:extLst>
          </p:cNvPr>
          <p:cNvSpPr>
            <a:spLocks noGrp="1"/>
          </p:cNvSpPr>
          <p:nvPr>
            <p:ph type="subTitle" idx="1"/>
          </p:nvPr>
        </p:nvSpPr>
        <p:spPr/>
        <p:txBody>
          <a:bodyPr/>
          <a:lstStyle/>
          <a:p>
            <a:r>
              <a:rPr lang="en-CA" dirty="0"/>
              <a:t>Weighted Average Method - Cost</a:t>
            </a:r>
          </a:p>
        </p:txBody>
      </p:sp>
      <p:pic>
        <p:nvPicPr>
          <p:cNvPr id="3" name="object 3"/>
          <p:cNvPicPr/>
          <p:nvPr/>
        </p:nvPicPr>
        <p:blipFill>
          <a:blip r:embed="rId2" cstate="print"/>
          <a:stretch>
            <a:fillRect/>
          </a:stretch>
        </p:blipFill>
        <p:spPr>
          <a:xfrm>
            <a:off x="694931" y="1946053"/>
            <a:ext cx="2539770" cy="1054351"/>
          </a:xfrm>
          <a:prstGeom prst="rect">
            <a:avLst/>
          </a:prstGeom>
        </p:spPr>
      </p:pic>
      <p:sp>
        <p:nvSpPr>
          <p:cNvPr id="4" name="object 4"/>
          <p:cNvSpPr txBox="1"/>
          <p:nvPr/>
        </p:nvSpPr>
        <p:spPr>
          <a:xfrm>
            <a:off x="1016203" y="2059940"/>
            <a:ext cx="1910080" cy="756920"/>
          </a:xfrm>
          <a:prstGeom prst="rect">
            <a:avLst/>
          </a:prstGeom>
        </p:spPr>
        <p:txBody>
          <a:bodyPr vert="horz" wrap="square" lIns="0" tIns="12700" rIns="0" bIns="0" rtlCol="0">
            <a:spAutoFit/>
          </a:bodyPr>
          <a:lstStyle/>
          <a:p>
            <a:pPr marR="5080" indent="101600">
              <a:lnSpc>
                <a:spcPct val="100000"/>
              </a:lnSpc>
              <a:spcBef>
                <a:spcPts val="100"/>
              </a:spcBef>
            </a:pPr>
            <a:r>
              <a:rPr sz="2400" dirty="0">
                <a:latin typeface="Arial MT"/>
                <a:cs typeface="Arial MT"/>
              </a:rPr>
              <a:t>Cost</a:t>
            </a:r>
            <a:r>
              <a:rPr sz="2400" spc="-40" dirty="0">
                <a:latin typeface="Arial MT"/>
                <a:cs typeface="Arial MT"/>
              </a:rPr>
              <a:t> </a:t>
            </a:r>
            <a:r>
              <a:rPr sz="2400" dirty="0">
                <a:latin typeface="Arial MT"/>
                <a:cs typeface="Arial MT"/>
              </a:rPr>
              <a:t>per</a:t>
            </a:r>
            <a:r>
              <a:rPr sz="2400" spc="-40" dirty="0">
                <a:latin typeface="Arial MT"/>
                <a:cs typeface="Arial MT"/>
              </a:rPr>
              <a:t> </a:t>
            </a:r>
            <a:r>
              <a:rPr sz="2400" spc="-25" dirty="0">
                <a:latin typeface="Arial MT"/>
                <a:cs typeface="Arial MT"/>
              </a:rPr>
              <a:t>Eq. </a:t>
            </a:r>
            <a:r>
              <a:rPr sz="2400" dirty="0">
                <a:latin typeface="Arial MT"/>
                <a:cs typeface="Arial MT"/>
              </a:rPr>
              <a:t>Unit</a:t>
            </a:r>
            <a:r>
              <a:rPr sz="2400" spc="-30" dirty="0">
                <a:latin typeface="Arial MT"/>
                <a:cs typeface="Arial MT"/>
              </a:rPr>
              <a:t> </a:t>
            </a:r>
            <a:r>
              <a:rPr sz="2400" dirty="0">
                <a:latin typeface="Arial MT"/>
                <a:cs typeface="Arial MT"/>
              </a:rPr>
              <a:t>–</a:t>
            </a:r>
            <a:r>
              <a:rPr sz="2400" spc="-35" dirty="0">
                <a:latin typeface="Arial MT"/>
                <a:cs typeface="Arial MT"/>
              </a:rPr>
              <a:t> </a:t>
            </a:r>
            <a:r>
              <a:rPr sz="2400" dirty="0">
                <a:latin typeface="Arial MT"/>
                <a:cs typeface="Arial MT"/>
              </a:rPr>
              <a:t>Dept</a:t>
            </a:r>
            <a:r>
              <a:rPr sz="2400" spc="-30" dirty="0">
                <a:latin typeface="Arial MT"/>
                <a:cs typeface="Arial MT"/>
              </a:rPr>
              <a:t> </a:t>
            </a:r>
            <a:r>
              <a:rPr sz="2400" spc="-25" dirty="0">
                <a:latin typeface="Arial MT"/>
                <a:cs typeface="Arial MT"/>
              </a:rPr>
              <a:t>X.</a:t>
            </a:r>
            <a:endParaRPr sz="2400">
              <a:latin typeface="Arial MT"/>
              <a:cs typeface="Arial MT"/>
            </a:endParaRPr>
          </a:p>
        </p:txBody>
      </p:sp>
      <p:sp>
        <p:nvSpPr>
          <p:cNvPr id="5" name="object 5"/>
          <p:cNvSpPr txBox="1"/>
          <p:nvPr/>
        </p:nvSpPr>
        <p:spPr>
          <a:xfrm>
            <a:off x="3523488" y="2225166"/>
            <a:ext cx="191135" cy="391160"/>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pic>
        <p:nvPicPr>
          <p:cNvPr id="6" name="object 6"/>
          <p:cNvPicPr/>
          <p:nvPr/>
        </p:nvPicPr>
        <p:blipFill>
          <a:blip r:embed="rId3" cstate="print"/>
          <a:stretch>
            <a:fillRect/>
          </a:stretch>
        </p:blipFill>
        <p:spPr>
          <a:xfrm>
            <a:off x="3985228" y="1946053"/>
            <a:ext cx="3571557" cy="1054351"/>
          </a:xfrm>
          <a:prstGeom prst="rect">
            <a:avLst/>
          </a:prstGeom>
        </p:spPr>
      </p:pic>
      <p:sp>
        <p:nvSpPr>
          <p:cNvPr id="7" name="object 7"/>
          <p:cNvSpPr txBox="1"/>
          <p:nvPr/>
        </p:nvSpPr>
        <p:spPr>
          <a:xfrm>
            <a:off x="4752466" y="2047747"/>
            <a:ext cx="2052955" cy="756920"/>
          </a:xfrm>
          <a:prstGeom prst="rect">
            <a:avLst/>
          </a:prstGeom>
        </p:spPr>
        <p:txBody>
          <a:bodyPr vert="horz" wrap="square" lIns="0" tIns="12700" rIns="0" bIns="0" rtlCol="0">
            <a:spAutoFit/>
          </a:bodyPr>
          <a:lstStyle/>
          <a:p>
            <a:pPr marL="431165" marR="5080" indent="-431800">
              <a:lnSpc>
                <a:spcPct val="100000"/>
              </a:lnSpc>
              <a:spcBef>
                <a:spcPts val="100"/>
              </a:spcBef>
            </a:pPr>
            <a:r>
              <a:rPr sz="2400" dirty="0">
                <a:latin typeface="Calibri"/>
                <a:cs typeface="Calibri"/>
              </a:rPr>
              <a:t>Cost</a:t>
            </a:r>
            <a:r>
              <a:rPr sz="2400" spc="-50" dirty="0">
                <a:latin typeface="Calibri"/>
                <a:cs typeface="Calibri"/>
              </a:rPr>
              <a:t> </a:t>
            </a:r>
            <a:r>
              <a:rPr sz="2400" dirty="0">
                <a:latin typeface="Calibri"/>
                <a:cs typeface="Calibri"/>
              </a:rPr>
              <a:t>of</a:t>
            </a:r>
            <a:r>
              <a:rPr sz="2400" spc="-40" dirty="0">
                <a:latin typeface="Calibri"/>
                <a:cs typeface="Calibri"/>
              </a:rPr>
              <a:t> </a:t>
            </a:r>
            <a:r>
              <a:rPr sz="2400" dirty="0">
                <a:latin typeface="Calibri"/>
                <a:cs typeface="Calibri"/>
              </a:rPr>
              <a:t>Beg.</a:t>
            </a:r>
            <a:r>
              <a:rPr sz="2400" spc="-50" dirty="0">
                <a:latin typeface="Calibri"/>
                <a:cs typeface="Calibri"/>
              </a:rPr>
              <a:t> </a:t>
            </a:r>
            <a:r>
              <a:rPr sz="2400" spc="-25" dirty="0">
                <a:latin typeface="Calibri"/>
                <a:cs typeface="Calibri"/>
              </a:rPr>
              <a:t>WIP </a:t>
            </a:r>
            <a:r>
              <a:rPr sz="2400" spc="-10" dirty="0">
                <a:latin typeface="Calibri"/>
                <a:cs typeface="Calibri"/>
              </a:rPr>
              <a:t>inventory</a:t>
            </a:r>
            <a:endParaRPr sz="2400">
              <a:latin typeface="Calibri"/>
              <a:cs typeface="Calibri"/>
            </a:endParaRPr>
          </a:p>
        </p:txBody>
      </p:sp>
      <p:pic>
        <p:nvPicPr>
          <p:cNvPr id="8" name="object 8"/>
          <p:cNvPicPr/>
          <p:nvPr/>
        </p:nvPicPr>
        <p:blipFill>
          <a:blip r:embed="rId4" cstate="print"/>
          <a:stretch>
            <a:fillRect/>
          </a:stretch>
        </p:blipFill>
        <p:spPr>
          <a:xfrm>
            <a:off x="8100028" y="1903415"/>
            <a:ext cx="3571557" cy="1174343"/>
          </a:xfrm>
          <a:prstGeom prst="rect">
            <a:avLst/>
          </a:prstGeom>
        </p:spPr>
      </p:pic>
      <p:sp>
        <p:nvSpPr>
          <p:cNvPr id="9" name="object 9"/>
          <p:cNvSpPr txBox="1"/>
          <p:nvPr/>
        </p:nvSpPr>
        <p:spPr>
          <a:xfrm>
            <a:off x="8503284" y="2062734"/>
            <a:ext cx="2782570" cy="756920"/>
          </a:xfrm>
          <a:prstGeom prst="rect">
            <a:avLst/>
          </a:prstGeom>
        </p:spPr>
        <p:txBody>
          <a:bodyPr vert="horz" wrap="square" lIns="0" tIns="12700" rIns="0" bIns="0" rtlCol="0">
            <a:spAutoFit/>
          </a:bodyPr>
          <a:lstStyle/>
          <a:p>
            <a:pPr marL="979805" marR="5080" indent="-980440">
              <a:lnSpc>
                <a:spcPct val="100000"/>
              </a:lnSpc>
              <a:spcBef>
                <a:spcPts val="100"/>
              </a:spcBef>
            </a:pPr>
            <a:r>
              <a:rPr sz="2400" dirty="0">
                <a:latin typeface="Calibri"/>
                <a:cs typeface="Calibri"/>
              </a:rPr>
              <a:t>Cost</a:t>
            </a:r>
            <a:r>
              <a:rPr sz="2400" spc="-50" dirty="0">
                <a:latin typeface="Calibri"/>
                <a:cs typeface="Calibri"/>
              </a:rPr>
              <a:t> </a:t>
            </a:r>
            <a:r>
              <a:rPr sz="2400" dirty="0">
                <a:latin typeface="Calibri"/>
                <a:cs typeface="Calibri"/>
              </a:rPr>
              <a:t>Added</a:t>
            </a:r>
            <a:r>
              <a:rPr sz="2400" spc="-40" dirty="0">
                <a:latin typeface="Calibri"/>
                <a:cs typeface="Calibri"/>
              </a:rPr>
              <a:t> </a:t>
            </a:r>
            <a:r>
              <a:rPr sz="2400" dirty="0">
                <a:latin typeface="Calibri"/>
                <a:cs typeface="Calibri"/>
              </a:rPr>
              <a:t>during</a:t>
            </a:r>
            <a:r>
              <a:rPr sz="2400" spc="-40" dirty="0">
                <a:latin typeface="Calibri"/>
                <a:cs typeface="Calibri"/>
              </a:rPr>
              <a:t> </a:t>
            </a:r>
            <a:r>
              <a:rPr sz="2400" spc="-25" dirty="0">
                <a:latin typeface="Calibri"/>
                <a:cs typeface="Calibri"/>
              </a:rPr>
              <a:t>the </a:t>
            </a:r>
            <a:r>
              <a:rPr sz="2400" spc="-10" dirty="0">
                <a:latin typeface="Calibri"/>
                <a:cs typeface="Calibri"/>
              </a:rPr>
              <a:t>period</a:t>
            </a:r>
            <a:endParaRPr sz="2400">
              <a:latin typeface="Calibri"/>
              <a:cs typeface="Calibri"/>
            </a:endParaRPr>
          </a:p>
        </p:txBody>
      </p:sp>
      <p:sp>
        <p:nvSpPr>
          <p:cNvPr id="10" name="object 10"/>
          <p:cNvSpPr txBox="1"/>
          <p:nvPr/>
        </p:nvSpPr>
        <p:spPr>
          <a:xfrm>
            <a:off x="7748651" y="2182825"/>
            <a:ext cx="191135" cy="391795"/>
          </a:xfrm>
          <a:prstGeom prst="rect">
            <a:avLst/>
          </a:prstGeom>
        </p:spPr>
        <p:txBody>
          <a:bodyPr vert="horz" wrap="square" lIns="0" tIns="12700" rIns="0" bIns="0" rtlCol="0">
            <a:spAutoFit/>
          </a:bodyPr>
          <a:lstStyle/>
          <a:p>
            <a:pPr>
              <a:lnSpc>
                <a:spcPct val="100000"/>
              </a:lnSpc>
              <a:spcBef>
                <a:spcPts val="100"/>
              </a:spcBef>
            </a:pPr>
            <a:r>
              <a:rPr sz="2400" spc="-50" dirty="0">
                <a:latin typeface="Arial MT"/>
                <a:cs typeface="Arial MT"/>
              </a:rPr>
              <a:t>+</a:t>
            </a:r>
            <a:endParaRPr sz="2400">
              <a:latin typeface="Arial MT"/>
              <a:cs typeface="Arial MT"/>
            </a:endParaRPr>
          </a:p>
        </p:txBody>
      </p:sp>
      <p:grpSp>
        <p:nvGrpSpPr>
          <p:cNvPr id="11" name="object 11"/>
          <p:cNvGrpSpPr/>
          <p:nvPr/>
        </p:nvGrpSpPr>
        <p:grpSpPr>
          <a:xfrm>
            <a:off x="533400" y="1706879"/>
            <a:ext cx="11344910" cy="3398520"/>
            <a:chOff x="533400" y="1706879"/>
            <a:chExt cx="11344910" cy="3398520"/>
          </a:xfrm>
        </p:grpSpPr>
        <p:sp>
          <p:nvSpPr>
            <p:cNvPr id="12" name="object 12"/>
            <p:cNvSpPr/>
            <p:nvPr/>
          </p:nvSpPr>
          <p:spPr>
            <a:xfrm>
              <a:off x="552450" y="1725929"/>
              <a:ext cx="11306810" cy="3360420"/>
            </a:xfrm>
            <a:custGeom>
              <a:avLst/>
              <a:gdLst/>
              <a:ahLst/>
              <a:cxnLst/>
              <a:rect l="l" t="t" r="r" b="b"/>
              <a:pathLst>
                <a:path w="11306810" h="3360420">
                  <a:moveTo>
                    <a:pt x="0" y="3360420"/>
                  </a:moveTo>
                  <a:lnTo>
                    <a:pt x="11306556" y="3360420"/>
                  </a:lnTo>
                  <a:lnTo>
                    <a:pt x="11306556" y="0"/>
                  </a:lnTo>
                  <a:lnTo>
                    <a:pt x="0" y="0"/>
                  </a:lnTo>
                  <a:lnTo>
                    <a:pt x="0" y="3360420"/>
                  </a:lnTo>
                  <a:close/>
                </a:path>
              </a:pathLst>
            </a:custGeom>
            <a:ln w="38100">
              <a:solidFill>
                <a:srgbClr val="0070C0"/>
              </a:solidFill>
            </a:ln>
          </p:spPr>
          <p:txBody>
            <a:bodyPr wrap="square" lIns="0" tIns="0" rIns="0" bIns="0" rtlCol="0"/>
            <a:lstStyle/>
            <a:p>
              <a:endParaRPr/>
            </a:p>
          </p:txBody>
        </p:sp>
        <p:sp>
          <p:nvSpPr>
            <p:cNvPr id="13" name="object 13"/>
            <p:cNvSpPr/>
            <p:nvPr/>
          </p:nvSpPr>
          <p:spPr>
            <a:xfrm>
              <a:off x="4656582" y="3141725"/>
              <a:ext cx="5833110" cy="0"/>
            </a:xfrm>
            <a:custGeom>
              <a:avLst/>
              <a:gdLst/>
              <a:ahLst/>
              <a:cxnLst/>
              <a:rect l="l" t="t" r="r" b="b"/>
              <a:pathLst>
                <a:path w="5833109">
                  <a:moveTo>
                    <a:pt x="0" y="0"/>
                  </a:moveTo>
                  <a:lnTo>
                    <a:pt x="5832601" y="0"/>
                  </a:lnTo>
                </a:path>
              </a:pathLst>
            </a:custGeom>
            <a:ln w="28575">
              <a:solidFill>
                <a:srgbClr val="0070C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6070060" y="3332960"/>
              <a:ext cx="3571557" cy="1054011"/>
            </a:xfrm>
            <a:prstGeom prst="rect">
              <a:avLst/>
            </a:prstGeom>
            <a:ln>
              <a:solidFill>
                <a:srgbClr val="0070C0"/>
              </a:solidFill>
            </a:ln>
          </p:spPr>
        </p:pic>
      </p:grpSp>
      <p:sp>
        <p:nvSpPr>
          <p:cNvPr id="15" name="object 15"/>
          <p:cNvSpPr txBox="1"/>
          <p:nvPr/>
        </p:nvSpPr>
        <p:spPr>
          <a:xfrm>
            <a:off x="6690614" y="3435222"/>
            <a:ext cx="2345055" cy="756920"/>
          </a:xfrm>
          <a:prstGeom prst="rect">
            <a:avLst/>
          </a:prstGeom>
        </p:spPr>
        <p:txBody>
          <a:bodyPr vert="horz" wrap="square" lIns="0" tIns="12700" rIns="0" bIns="0" rtlCol="0">
            <a:spAutoFit/>
          </a:bodyPr>
          <a:lstStyle/>
          <a:p>
            <a:pPr marL="484505" marR="5080" indent="-485140">
              <a:lnSpc>
                <a:spcPct val="100000"/>
              </a:lnSpc>
              <a:spcBef>
                <a:spcPts val="100"/>
              </a:spcBef>
            </a:pPr>
            <a:r>
              <a:rPr sz="2400" spc="-10" dirty="0">
                <a:latin typeface="Calibri"/>
                <a:cs typeface="Calibri"/>
              </a:rPr>
              <a:t>Equivalent</a:t>
            </a:r>
            <a:r>
              <a:rPr sz="2400" spc="-75" dirty="0">
                <a:latin typeface="Calibri"/>
                <a:cs typeface="Calibri"/>
              </a:rPr>
              <a:t> </a:t>
            </a:r>
            <a:r>
              <a:rPr sz="2400" dirty="0">
                <a:latin typeface="Calibri"/>
                <a:cs typeface="Calibri"/>
              </a:rPr>
              <a:t>Units</a:t>
            </a:r>
            <a:r>
              <a:rPr sz="2400" spc="-60" dirty="0">
                <a:latin typeface="Calibri"/>
                <a:cs typeface="Calibri"/>
              </a:rPr>
              <a:t> </a:t>
            </a:r>
            <a:r>
              <a:rPr sz="2400" spc="-25" dirty="0">
                <a:latin typeface="Calibri"/>
                <a:cs typeface="Calibri"/>
              </a:rPr>
              <a:t>of </a:t>
            </a:r>
            <a:r>
              <a:rPr sz="2400" spc="-10" dirty="0">
                <a:latin typeface="Calibri"/>
                <a:cs typeface="Calibri"/>
              </a:rPr>
              <a:t>Production</a:t>
            </a:r>
            <a:endParaRPr sz="2400">
              <a:latin typeface="Calibri"/>
              <a:cs typeface="Calibri"/>
            </a:endParaRPr>
          </a:p>
        </p:txBody>
      </p:sp>
      <p:sp>
        <p:nvSpPr>
          <p:cNvPr id="16" name="object 16"/>
          <p:cNvSpPr txBox="1"/>
          <p:nvPr/>
        </p:nvSpPr>
        <p:spPr>
          <a:xfrm>
            <a:off x="918159" y="5539232"/>
            <a:ext cx="7405370" cy="756285"/>
          </a:xfrm>
          <a:prstGeom prst="rect">
            <a:avLst/>
          </a:prstGeom>
        </p:spPr>
        <p:txBody>
          <a:bodyPr vert="horz" wrap="square" lIns="0" tIns="12700" rIns="0" bIns="0" rtlCol="0">
            <a:spAutoFit/>
          </a:bodyPr>
          <a:lstStyle/>
          <a:p>
            <a:pPr marL="355600" indent="-342900">
              <a:lnSpc>
                <a:spcPts val="2875"/>
              </a:lnSpc>
              <a:spcBef>
                <a:spcPts val="100"/>
              </a:spcBef>
              <a:buSzPct val="79166"/>
              <a:buChar char="•"/>
              <a:tabLst>
                <a:tab pos="355600" algn="l"/>
              </a:tabLst>
            </a:pPr>
            <a:r>
              <a:rPr sz="2400" dirty="0">
                <a:latin typeface="Arial MT"/>
                <a:cs typeface="Arial MT"/>
              </a:rPr>
              <a:t>Blends</a:t>
            </a:r>
            <a:r>
              <a:rPr sz="2400" spc="-30" dirty="0">
                <a:latin typeface="Arial MT"/>
                <a:cs typeface="Arial MT"/>
              </a:rPr>
              <a:t> </a:t>
            </a:r>
            <a:r>
              <a:rPr sz="2400" dirty="0">
                <a:latin typeface="Arial MT"/>
                <a:cs typeface="Arial MT"/>
              </a:rPr>
              <a:t>together</a:t>
            </a:r>
            <a:r>
              <a:rPr sz="2400" spc="-35" dirty="0">
                <a:latin typeface="Arial MT"/>
                <a:cs typeface="Arial MT"/>
              </a:rPr>
              <a:t> </a:t>
            </a:r>
            <a:r>
              <a:rPr sz="2400" dirty="0">
                <a:latin typeface="Arial MT"/>
                <a:cs typeface="Arial MT"/>
              </a:rPr>
              <a:t>costs</a:t>
            </a:r>
            <a:r>
              <a:rPr sz="2400" spc="-35" dirty="0">
                <a:latin typeface="Arial MT"/>
                <a:cs typeface="Arial MT"/>
              </a:rPr>
              <a:t> </a:t>
            </a:r>
            <a:r>
              <a:rPr sz="2400" dirty="0">
                <a:latin typeface="Arial MT"/>
                <a:cs typeface="Arial MT"/>
              </a:rPr>
              <a:t>from</a:t>
            </a:r>
            <a:r>
              <a:rPr sz="2400" spc="-50" dirty="0">
                <a:latin typeface="Arial MT"/>
                <a:cs typeface="Arial MT"/>
              </a:rPr>
              <a:t> </a:t>
            </a:r>
            <a:r>
              <a:rPr sz="2400" dirty="0">
                <a:latin typeface="Arial MT"/>
                <a:cs typeface="Arial MT"/>
              </a:rPr>
              <a:t>prior</a:t>
            </a:r>
            <a:r>
              <a:rPr sz="2400" spc="-2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current</a:t>
            </a:r>
            <a:r>
              <a:rPr sz="2400" spc="-35" dirty="0">
                <a:latin typeface="Arial MT"/>
                <a:cs typeface="Arial MT"/>
              </a:rPr>
              <a:t> </a:t>
            </a:r>
            <a:r>
              <a:rPr sz="2400" spc="-10" dirty="0">
                <a:latin typeface="Arial MT"/>
                <a:cs typeface="Arial MT"/>
              </a:rPr>
              <a:t>periods</a:t>
            </a:r>
            <a:endParaRPr sz="2400">
              <a:latin typeface="Arial MT"/>
              <a:cs typeface="Arial MT"/>
            </a:endParaRPr>
          </a:p>
          <a:p>
            <a:pPr marL="355600">
              <a:lnSpc>
                <a:spcPts val="2875"/>
              </a:lnSpc>
            </a:pPr>
            <a:r>
              <a:rPr sz="2400" dirty="0">
                <a:latin typeface="Wingdings"/>
                <a:cs typeface="Wingdings"/>
              </a:rPr>
              <a:t></a:t>
            </a:r>
            <a:r>
              <a:rPr sz="2400" spc="85" dirty="0">
                <a:latin typeface="Times New Roman"/>
                <a:cs typeface="Times New Roman"/>
              </a:rPr>
              <a:t> </a:t>
            </a:r>
            <a:r>
              <a:rPr sz="2400" spc="-25" dirty="0">
                <a:latin typeface="Arial MT"/>
                <a:cs typeface="Arial MT"/>
              </a:rPr>
              <a:t>Hence…Weighted</a:t>
            </a:r>
            <a:r>
              <a:rPr sz="2400" spc="-55" dirty="0">
                <a:latin typeface="Arial MT"/>
                <a:cs typeface="Arial MT"/>
              </a:rPr>
              <a:t> </a:t>
            </a:r>
            <a:r>
              <a:rPr sz="2400" spc="-10" dirty="0">
                <a:latin typeface="Arial MT"/>
                <a:cs typeface="Arial MT"/>
              </a:rPr>
              <a:t>Average</a:t>
            </a:r>
            <a:endParaRPr sz="2400">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4">
            <a:extLst>
              <a:ext uri="{FF2B5EF4-FFF2-40B4-BE49-F238E27FC236}">
                <a16:creationId xmlns:a16="http://schemas.microsoft.com/office/drawing/2014/main" id="{4480DA98-A2B1-840C-93D2-21A40FA71FB3}"/>
              </a:ext>
            </a:extLst>
          </p:cNvPr>
          <p:cNvGraphicFramePr>
            <a:graphicFrameLocks/>
          </p:cNvGraphicFramePr>
          <p:nvPr>
            <p:extLst>
              <p:ext uri="{D42A27DB-BD31-4B8C-83A1-F6EECF244321}">
                <p14:modId xmlns:p14="http://schemas.microsoft.com/office/powerpoint/2010/main" val="1522303620"/>
              </p:ext>
            </p:extLst>
          </p:nvPr>
        </p:nvGraphicFramePr>
        <p:xfrm>
          <a:off x="1758950" y="2254250"/>
          <a:ext cx="8674100" cy="3524250"/>
        </p:xfrm>
        <a:graphic>
          <a:graphicData uri="http://schemas.openxmlformats.org/presentationml/2006/ole">
            <mc:AlternateContent xmlns:mc="http://schemas.openxmlformats.org/markup-compatibility/2006">
              <mc:Choice xmlns:v="urn:schemas-microsoft-com:vml" Requires="v">
                <p:oleObj name="Worksheet" r:id="rId3" imgW="4680199" imgH="1898519" progId="Excel.Sheet.8">
                  <p:embed/>
                </p:oleObj>
              </mc:Choice>
              <mc:Fallback>
                <p:oleObj name="Worksheet" r:id="rId3" imgW="4680199" imgH="1898519" progId="Excel.Sheet.8">
                  <p:embed/>
                  <p:pic>
                    <p:nvPicPr>
                      <p:cNvPr id="40964" name="Object 4">
                        <a:extLst>
                          <a:ext uri="{FF2B5EF4-FFF2-40B4-BE49-F238E27FC236}">
                            <a16:creationId xmlns:a16="http://schemas.microsoft.com/office/drawing/2014/main" id="{4480DA98-A2B1-840C-93D2-21A40FA71FB3}"/>
                          </a:ext>
                        </a:extLst>
                      </p:cNvPr>
                      <p:cNvPicPr>
                        <a:picLocks noChangeArrowheads="1"/>
                      </p:cNvPicPr>
                      <p:nvPr/>
                    </p:nvPicPr>
                    <p:blipFill>
                      <a:blip r:embed="rId4"/>
                      <a:srcRect/>
                      <a:stretch>
                        <a:fillRect/>
                      </a:stretch>
                    </p:blipFill>
                    <p:spPr bwMode="auto">
                      <a:xfrm>
                        <a:off x="1758950" y="2254250"/>
                        <a:ext cx="8674100" cy="3524250"/>
                      </a:xfrm>
                      <a:prstGeom prst="rect">
                        <a:avLst/>
                      </a:prstGeom>
                      <a:noFill/>
                      <a:ln w="76200">
                        <a:solidFill>
                          <a:srgbClr val="0070C0"/>
                        </a:solidFill>
                        <a:miter lim="800000"/>
                        <a:headEnd/>
                        <a:tailEnd/>
                      </a:ln>
                      <a:effectLst/>
                    </p:spPr>
                  </p:pic>
                </p:oleObj>
              </mc:Fallback>
            </mc:AlternateContent>
          </a:graphicData>
        </a:graphic>
      </p:graphicFrame>
      <p:sp>
        <p:nvSpPr>
          <p:cNvPr id="18435" name="Rectangle 3">
            <a:extLst>
              <a:ext uri="{FF2B5EF4-FFF2-40B4-BE49-F238E27FC236}">
                <a16:creationId xmlns:a16="http://schemas.microsoft.com/office/drawing/2014/main" id="{C4F4C0D8-26D4-E566-7D3E-F3E218F78BF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endParaRPr lang="en-US" sz="2600" dirty="0">
              <a:ea typeface="ＭＳ Ｐゴシック" charset="0"/>
              <a:cs typeface="+mn-cs"/>
            </a:endParaRPr>
          </a:p>
        </p:txBody>
      </p:sp>
      <p:sp>
        <p:nvSpPr>
          <p:cNvPr id="2" name="Content Placeholder 1">
            <a:extLst>
              <a:ext uri="{FF2B5EF4-FFF2-40B4-BE49-F238E27FC236}">
                <a16:creationId xmlns:a16="http://schemas.microsoft.com/office/drawing/2014/main" id="{DC8F3E8D-DD49-4514-CE3B-2F439DA08167}"/>
              </a:ext>
            </a:extLst>
          </p:cNvPr>
          <p:cNvSpPr>
            <a:spLocks noGrp="1"/>
          </p:cNvSpPr>
          <p:nvPr>
            <p:ph idx="14"/>
          </p:nvPr>
        </p:nvSpPr>
        <p:spPr>
          <a:xfrm>
            <a:off x="335361" y="620688"/>
            <a:ext cx="11617292" cy="1224136"/>
          </a:xfrm>
        </p:spPr>
        <p:txBody>
          <a:bodyPr/>
          <a:lstStyle/>
          <a:p>
            <a:pPr marL="0" indent="0" algn="ctr">
              <a:buNone/>
            </a:pPr>
            <a:r>
              <a:rPr lang="en-US" sz="2800" dirty="0">
                <a:ea typeface="ＭＳ Ｐゴシック" charset="0"/>
              </a:rPr>
              <a:t>Double Diamond Skis reported the following activity in Shaping and Milling Department for the </a:t>
            </a:r>
            <a:r>
              <a:rPr lang="en-US" sz="2800" dirty="0">
                <a:solidFill>
                  <a:srgbClr val="FF0000"/>
                </a:solidFill>
                <a:ea typeface="ＭＳ Ｐゴシック" charset="0"/>
              </a:rPr>
              <a:t>month of June</a:t>
            </a:r>
            <a:r>
              <a:rPr lang="en-US" sz="2800" dirty="0">
                <a:ea typeface="ＭＳ Ｐゴシック" charset="0"/>
              </a:rPr>
              <a:t>:</a:t>
            </a:r>
          </a:p>
          <a:p>
            <a:pPr marL="0" indent="0" algn="ctr">
              <a:buNone/>
            </a:pPr>
            <a:endParaRPr lang="en-CA" dirty="0"/>
          </a:p>
        </p:txBody>
      </p:sp>
      <p:pic>
        <p:nvPicPr>
          <p:cNvPr id="40965" name="Picture 6" descr="j0199084">
            <a:extLst>
              <a:ext uri="{FF2B5EF4-FFF2-40B4-BE49-F238E27FC236}">
                <a16:creationId xmlns:a16="http://schemas.microsoft.com/office/drawing/2014/main" id="{FBFBDC1E-D934-1EE6-6AB8-ED6F1B247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rgbClr val="88888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5"/>
              </a:spcBef>
            </a:pPr>
            <a:fld id="{81D60167-4931-47E6-BA6A-407CBD079E47}" type="slidenum">
              <a:rPr lang="en-CA" spc="-5" smtClean="0"/>
              <a:pPr marL="38100">
                <a:lnSpc>
                  <a:spcPct val="100000"/>
                </a:lnSpc>
                <a:spcBef>
                  <a:spcPts val="65"/>
                </a:spcBef>
              </a:pPr>
              <a:t>2</a:t>
            </a:fld>
            <a:endParaRPr spc="-5" dirty="0"/>
          </a:p>
        </p:txBody>
      </p:sp>
      <p:sp>
        <p:nvSpPr>
          <p:cNvPr id="5" name="Subtitle 4">
            <a:extLst>
              <a:ext uri="{FF2B5EF4-FFF2-40B4-BE49-F238E27FC236}">
                <a16:creationId xmlns:a16="http://schemas.microsoft.com/office/drawing/2014/main" id="{80AF863B-103C-9A3C-9F1A-BDFABDDCBC68}"/>
              </a:ext>
            </a:extLst>
          </p:cNvPr>
          <p:cNvSpPr>
            <a:spLocks noGrp="1"/>
          </p:cNvSpPr>
          <p:nvPr>
            <p:ph type="subTitle" idx="1"/>
          </p:nvPr>
        </p:nvSpPr>
        <p:spPr/>
        <p:txBody>
          <a:bodyPr/>
          <a:lstStyle/>
          <a:p>
            <a:r>
              <a:rPr lang="en-CA" dirty="0"/>
              <a:t>Learning Objectives of Class 4</a:t>
            </a:r>
          </a:p>
        </p:txBody>
      </p:sp>
      <p:sp>
        <p:nvSpPr>
          <p:cNvPr id="3" name="TextBox 2">
            <a:extLst>
              <a:ext uri="{FF2B5EF4-FFF2-40B4-BE49-F238E27FC236}">
                <a16:creationId xmlns:a16="http://schemas.microsoft.com/office/drawing/2014/main" id="{AB057A81-398D-62BB-AE29-506724B935F9}"/>
              </a:ext>
            </a:extLst>
          </p:cNvPr>
          <p:cNvSpPr txBox="1"/>
          <p:nvPr/>
        </p:nvSpPr>
        <p:spPr>
          <a:xfrm>
            <a:off x="719404" y="980728"/>
            <a:ext cx="10705188" cy="2195473"/>
          </a:xfrm>
          <a:prstGeom prst="rect">
            <a:avLst/>
          </a:prstGeom>
          <a:noFill/>
        </p:spPr>
        <p:txBody>
          <a:bodyPr wrap="square">
            <a:spAutoFit/>
          </a:bodyPr>
          <a:lstStyle/>
          <a:p>
            <a:pPr marL="527685" indent="-514984">
              <a:lnSpc>
                <a:spcPct val="100000"/>
              </a:lnSpc>
              <a:spcBef>
                <a:spcPts val="1180"/>
              </a:spcBef>
              <a:buSzPct val="80000"/>
              <a:buAutoNum type="arabicPeriod"/>
              <a:tabLst>
                <a:tab pos="527685" algn="l"/>
              </a:tabLst>
            </a:pPr>
            <a:r>
              <a:rPr lang="en-CA" sz="2000" dirty="0">
                <a:latin typeface="Arial MT"/>
                <a:cs typeface="Arial MT"/>
              </a:rPr>
              <a:t>Distinguish</a:t>
            </a:r>
            <a:r>
              <a:rPr lang="en-CA" sz="2000" spc="-40" dirty="0">
                <a:latin typeface="Arial MT"/>
                <a:cs typeface="Arial MT"/>
              </a:rPr>
              <a:t> </a:t>
            </a:r>
            <a:r>
              <a:rPr lang="en-CA" sz="2000" dirty="0">
                <a:latin typeface="Arial MT"/>
                <a:cs typeface="Arial MT"/>
              </a:rPr>
              <a:t>between</a:t>
            </a:r>
            <a:r>
              <a:rPr lang="en-CA" sz="2000" spc="-30" dirty="0">
                <a:latin typeface="Arial MT"/>
                <a:cs typeface="Arial MT"/>
              </a:rPr>
              <a:t> </a:t>
            </a:r>
            <a:r>
              <a:rPr lang="en-CA" sz="2000" spc="-10" dirty="0">
                <a:latin typeface="Arial MT"/>
                <a:cs typeface="Arial MT"/>
              </a:rPr>
              <a:t>job-</a:t>
            </a:r>
            <a:r>
              <a:rPr lang="en-CA" sz="2000" dirty="0">
                <a:latin typeface="Arial MT"/>
                <a:cs typeface="Arial MT"/>
              </a:rPr>
              <a:t>order</a:t>
            </a:r>
            <a:r>
              <a:rPr lang="en-CA" sz="2000" spc="-60" dirty="0">
                <a:latin typeface="Arial MT"/>
                <a:cs typeface="Arial MT"/>
              </a:rPr>
              <a:t> </a:t>
            </a:r>
            <a:r>
              <a:rPr lang="en-CA" sz="2000" dirty="0">
                <a:latin typeface="Arial MT"/>
                <a:cs typeface="Arial MT"/>
              </a:rPr>
              <a:t>costing</a:t>
            </a:r>
            <a:r>
              <a:rPr lang="en-CA" sz="2000" spc="-40" dirty="0">
                <a:latin typeface="Arial MT"/>
                <a:cs typeface="Arial MT"/>
              </a:rPr>
              <a:t> </a:t>
            </a:r>
            <a:r>
              <a:rPr lang="en-CA" sz="2000" dirty="0">
                <a:latin typeface="Arial MT"/>
                <a:cs typeface="Arial MT"/>
              </a:rPr>
              <a:t>and</a:t>
            </a:r>
            <a:r>
              <a:rPr lang="en-CA" sz="2000" spc="-30" dirty="0">
                <a:latin typeface="Arial MT"/>
                <a:cs typeface="Arial MT"/>
              </a:rPr>
              <a:t> </a:t>
            </a:r>
            <a:r>
              <a:rPr lang="en-CA" sz="2000" dirty="0">
                <a:latin typeface="Arial MT"/>
                <a:cs typeface="Arial MT"/>
              </a:rPr>
              <a:t>process</a:t>
            </a:r>
            <a:r>
              <a:rPr lang="en-CA" sz="2000" spc="-65" dirty="0">
                <a:latin typeface="Arial MT"/>
                <a:cs typeface="Arial MT"/>
              </a:rPr>
              <a:t> </a:t>
            </a:r>
            <a:r>
              <a:rPr lang="en-CA" sz="2000" spc="-10" dirty="0">
                <a:latin typeface="Arial MT"/>
                <a:cs typeface="Arial MT"/>
              </a:rPr>
              <a:t>costing</a:t>
            </a:r>
            <a:endParaRPr lang="en-CA" sz="2000" dirty="0">
              <a:latin typeface="Arial MT"/>
              <a:cs typeface="Arial MT"/>
            </a:endParaRPr>
          </a:p>
          <a:p>
            <a:pPr marL="527685" indent="-514984">
              <a:lnSpc>
                <a:spcPct val="100000"/>
              </a:lnSpc>
              <a:spcBef>
                <a:spcPts val="1080"/>
              </a:spcBef>
              <a:buSzPct val="80000"/>
              <a:buAutoNum type="arabicPeriod"/>
              <a:tabLst>
                <a:tab pos="527685" algn="l"/>
              </a:tabLst>
            </a:pPr>
            <a:r>
              <a:rPr lang="en-CA" sz="2000" dirty="0">
                <a:latin typeface="Arial MT"/>
                <a:cs typeface="Arial MT"/>
              </a:rPr>
              <a:t>Using</a:t>
            </a:r>
            <a:r>
              <a:rPr lang="en-CA" sz="2000" spc="-40" dirty="0">
                <a:latin typeface="Arial MT"/>
                <a:cs typeface="Arial MT"/>
              </a:rPr>
              <a:t> </a:t>
            </a:r>
            <a:r>
              <a:rPr lang="en-CA" sz="2000" dirty="0">
                <a:latin typeface="Arial MT"/>
                <a:cs typeface="Arial MT"/>
              </a:rPr>
              <a:t>the</a:t>
            </a:r>
            <a:r>
              <a:rPr lang="en-CA" sz="2000" spc="-40" dirty="0">
                <a:latin typeface="Arial MT"/>
                <a:cs typeface="Arial MT"/>
              </a:rPr>
              <a:t> </a:t>
            </a:r>
            <a:r>
              <a:rPr lang="en-CA" sz="2000" spc="-10" dirty="0">
                <a:latin typeface="Arial MT"/>
                <a:cs typeface="Arial MT"/>
              </a:rPr>
              <a:t>weighted-</a:t>
            </a:r>
            <a:r>
              <a:rPr lang="en-CA" sz="2000" dirty="0">
                <a:latin typeface="Arial MT"/>
                <a:cs typeface="Arial MT"/>
              </a:rPr>
              <a:t>average</a:t>
            </a:r>
            <a:r>
              <a:rPr lang="en-CA" sz="2000" spc="-60" dirty="0">
                <a:latin typeface="Arial MT"/>
                <a:cs typeface="Arial MT"/>
              </a:rPr>
              <a:t> </a:t>
            </a:r>
            <a:r>
              <a:rPr lang="en-CA" sz="2000" dirty="0">
                <a:latin typeface="Arial MT"/>
                <a:cs typeface="Arial MT"/>
              </a:rPr>
              <a:t>method</a:t>
            </a:r>
            <a:r>
              <a:rPr lang="en-CA" sz="2000" spc="-50" dirty="0">
                <a:latin typeface="Arial MT"/>
                <a:cs typeface="Arial MT"/>
              </a:rPr>
              <a:t> </a:t>
            </a:r>
            <a:r>
              <a:rPr lang="en-CA" sz="2000" spc="-25" dirty="0">
                <a:latin typeface="Arial MT"/>
                <a:cs typeface="Arial MT"/>
              </a:rPr>
              <a:t>to:</a:t>
            </a:r>
            <a:endParaRPr lang="en-CA" sz="2000" dirty="0">
              <a:latin typeface="Arial MT"/>
              <a:cs typeface="Arial MT"/>
            </a:endParaRPr>
          </a:p>
          <a:p>
            <a:pPr marL="974090" lvl="1" indent="-513715">
              <a:lnSpc>
                <a:spcPct val="100000"/>
              </a:lnSpc>
              <a:spcBef>
                <a:spcPts val="1085"/>
              </a:spcBef>
              <a:buSzPct val="80000"/>
              <a:buChar char="•"/>
              <a:tabLst>
                <a:tab pos="974090" algn="l"/>
              </a:tabLst>
            </a:pPr>
            <a:r>
              <a:rPr lang="en-CA" sz="2000" dirty="0">
                <a:latin typeface="Arial MT"/>
                <a:cs typeface="Arial MT"/>
              </a:rPr>
              <a:t>Compute</a:t>
            </a:r>
            <a:r>
              <a:rPr lang="en-CA" sz="2000" spc="-45" dirty="0">
                <a:latin typeface="Arial MT"/>
                <a:cs typeface="Arial MT"/>
              </a:rPr>
              <a:t> </a:t>
            </a:r>
            <a:r>
              <a:rPr lang="en-CA" sz="2000" dirty="0">
                <a:latin typeface="Arial MT"/>
                <a:cs typeface="Arial MT"/>
              </a:rPr>
              <a:t>Equivalent</a:t>
            </a:r>
            <a:r>
              <a:rPr lang="en-CA" sz="2000" spc="-15" dirty="0">
                <a:latin typeface="Arial MT"/>
                <a:cs typeface="Arial MT"/>
              </a:rPr>
              <a:t> </a:t>
            </a:r>
            <a:r>
              <a:rPr lang="en-CA" sz="2000" dirty="0">
                <a:latin typeface="Arial MT"/>
                <a:cs typeface="Arial MT"/>
              </a:rPr>
              <a:t>Units</a:t>
            </a:r>
            <a:r>
              <a:rPr lang="en-CA" sz="2000" spc="-25" dirty="0">
                <a:latin typeface="Arial MT"/>
                <a:cs typeface="Arial MT"/>
              </a:rPr>
              <a:t> </a:t>
            </a:r>
            <a:r>
              <a:rPr lang="en-CA" sz="2000" dirty="0">
                <a:latin typeface="Arial MT"/>
                <a:cs typeface="Arial MT"/>
              </a:rPr>
              <a:t>of</a:t>
            </a:r>
            <a:r>
              <a:rPr lang="en-CA" sz="2000" spc="-35" dirty="0">
                <a:latin typeface="Arial MT"/>
                <a:cs typeface="Arial MT"/>
              </a:rPr>
              <a:t> </a:t>
            </a:r>
            <a:r>
              <a:rPr lang="en-CA" sz="2000" dirty="0">
                <a:latin typeface="Arial MT"/>
                <a:cs typeface="Arial MT"/>
              </a:rPr>
              <a:t>Production</a:t>
            </a:r>
            <a:r>
              <a:rPr lang="en-CA" sz="2000" spc="-50" dirty="0">
                <a:latin typeface="Arial MT"/>
                <a:cs typeface="Arial MT"/>
              </a:rPr>
              <a:t> </a:t>
            </a:r>
            <a:r>
              <a:rPr lang="en-CA" sz="2000" spc="-10" dirty="0">
                <a:latin typeface="Arial MT"/>
                <a:cs typeface="Arial MT"/>
              </a:rPr>
              <a:t>(EUP)</a:t>
            </a:r>
            <a:endParaRPr lang="en-CA" sz="2000" dirty="0">
              <a:latin typeface="Arial MT"/>
              <a:cs typeface="Arial MT"/>
            </a:endParaRPr>
          </a:p>
          <a:p>
            <a:pPr marL="974090" lvl="1" indent="-513715">
              <a:lnSpc>
                <a:spcPct val="100000"/>
              </a:lnSpc>
              <a:spcBef>
                <a:spcPts val="1080"/>
              </a:spcBef>
              <a:buSzPct val="80000"/>
              <a:buChar char="•"/>
              <a:tabLst>
                <a:tab pos="974090" algn="l"/>
              </a:tabLst>
            </a:pPr>
            <a:r>
              <a:rPr lang="en-CA" sz="2000" dirty="0">
                <a:latin typeface="Arial MT"/>
                <a:cs typeface="Arial MT"/>
              </a:rPr>
              <a:t>Compute</a:t>
            </a:r>
            <a:r>
              <a:rPr lang="en-CA" sz="2000" spc="-50" dirty="0">
                <a:latin typeface="Arial MT"/>
                <a:cs typeface="Arial MT"/>
              </a:rPr>
              <a:t> </a:t>
            </a:r>
            <a:r>
              <a:rPr lang="en-CA" sz="2000" dirty="0">
                <a:latin typeface="Arial MT"/>
                <a:cs typeface="Arial MT"/>
              </a:rPr>
              <a:t>cost</a:t>
            </a:r>
            <a:r>
              <a:rPr lang="en-CA" sz="2000" spc="-45" dirty="0">
                <a:latin typeface="Arial MT"/>
                <a:cs typeface="Arial MT"/>
              </a:rPr>
              <a:t> </a:t>
            </a:r>
            <a:r>
              <a:rPr lang="en-CA" sz="2000" dirty="0">
                <a:latin typeface="Arial MT"/>
                <a:cs typeface="Arial MT"/>
              </a:rPr>
              <a:t>per</a:t>
            </a:r>
            <a:r>
              <a:rPr lang="en-CA" sz="2000" spc="-45" dirty="0">
                <a:latin typeface="Arial MT"/>
                <a:cs typeface="Arial MT"/>
              </a:rPr>
              <a:t> </a:t>
            </a:r>
            <a:r>
              <a:rPr lang="en-CA" sz="2000" spc="-25" dirty="0">
                <a:latin typeface="Arial MT"/>
                <a:cs typeface="Arial MT"/>
              </a:rPr>
              <a:t>EUP</a:t>
            </a:r>
            <a:endParaRPr lang="en-CA" sz="2000" dirty="0">
              <a:latin typeface="Arial MT"/>
              <a:cs typeface="Arial MT"/>
            </a:endParaRPr>
          </a:p>
          <a:p>
            <a:pPr marL="974090" lvl="1" indent="-513715">
              <a:lnSpc>
                <a:spcPct val="100000"/>
              </a:lnSpc>
              <a:spcBef>
                <a:spcPts val="1080"/>
              </a:spcBef>
              <a:buSzPct val="80000"/>
              <a:buChar char="•"/>
              <a:tabLst>
                <a:tab pos="974090" algn="l"/>
              </a:tabLst>
            </a:pPr>
            <a:r>
              <a:rPr lang="en-CA" sz="2000" dirty="0">
                <a:latin typeface="Arial MT"/>
                <a:cs typeface="Arial MT"/>
              </a:rPr>
              <a:t>Assign</a:t>
            </a:r>
            <a:r>
              <a:rPr lang="en-CA" sz="2000" spc="-30" dirty="0">
                <a:latin typeface="Arial MT"/>
                <a:cs typeface="Arial MT"/>
              </a:rPr>
              <a:t> </a:t>
            </a:r>
            <a:r>
              <a:rPr lang="en-CA" sz="2000" dirty="0">
                <a:latin typeface="Arial MT"/>
                <a:cs typeface="Arial MT"/>
              </a:rPr>
              <a:t>costs</a:t>
            </a:r>
            <a:r>
              <a:rPr lang="en-CA" sz="2000" spc="-50" dirty="0">
                <a:latin typeface="Arial MT"/>
                <a:cs typeface="Arial MT"/>
              </a:rPr>
              <a:t> </a:t>
            </a:r>
            <a:r>
              <a:rPr lang="en-CA" sz="2000" dirty="0">
                <a:latin typeface="Arial MT"/>
                <a:cs typeface="Arial MT"/>
              </a:rPr>
              <a:t>to</a:t>
            </a:r>
            <a:r>
              <a:rPr lang="en-CA" sz="2000" spc="-25" dirty="0">
                <a:latin typeface="Arial MT"/>
                <a:cs typeface="Arial MT"/>
              </a:rPr>
              <a:t> </a:t>
            </a:r>
            <a:r>
              <a:rPr lang="en-CA" sz="2000" spc="-10" dirty="0">
                <a:latin typeface="Arial MT"/>
                <a:cs typeface="Arial MT"/>
              </a:rPr>
              <a:t>units</a:t>
            </a:r>
            <a:endParaRPr lang="en-CA" sz="24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D28C74F-5031-5181-D0EF-B61F918E90D0}"/>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Weighted-Average Example</a:t>
            </a:r>
          </a:p>
        </p:txBody>
      </p:sp>
      <p:sp>
        <p:nvSpPr>
          <p:cNvPr id="2" name="Content Placeholder 1">
            <a:extLst>
              <a:ext uri="{FF2B5EF4-FFF2-40B4-BE49-F238E27FC236}">
                <a16:creationId xmlns:a16="http://schemas.microsoft.com/office/drawing/2014/main" id="{CE97F57B-F291-D987-F625-03CC4AB52E32}"/>
              </a:ext>
            </a:extLst>
          </p:cNvPr>
          <p:cNvSpPr>
            <a:spLocks noGrp="1"/>
          </p:cNvSpPr>
          <p:nvPr>
            <p:ph idx="14"/>
          </p:nvPr>
        </p:nvSpPr>
        <p:spPr>
          <a:xfrm>
            <a:off x="263353" y="620688"/>
            <a:ext cx="11689300" cy="1152128"/>
          </a:xfrm>
        </p:spPr>
        <p:txBody>
          <a:bodyPr/>
          <a:lstStyle/>
          <a:p>
            <a:r>
              <a:rPr lang="en-US" sz="2800" dirty="0">
                <a:ea typeface="ＭＳ Ｐゴシック" charset="0"/>
              </a:rPr>
              <a:t>The first step in calculating the equivalent units is to identify the units </a:t>
            </a:r>
            <a:r>
              <a:rPr lang="en-US" sz="2800" dirty="0">
                <a:solidFill>
                  <a:srgbClr val="ED037C"/>
                </a:solidFill>
                <a:ea typeface="ＭＳ Ｐゴシック" charset="0"/>
              </a:rPr>
              <a:t>completed and transferred out </a:t>
            </a:r>
            <a:r>
              <a:rPr lang="en-US" sz="2800" dirty="0">
                <a:ea typeface="ＭＳ Ｐゴシック" charset="0"/>
              </a:rPr>
              <a:t>of the department in June (4,800 units)</a:t>
            </a:r>
          </a:p>
          <a:p>
            <a:pPr marL="0" indent="0">
              <a:buNone/>
            </a:pPr>
            <a:endParaRPr lang="en-CA" dirty="0"/>
          </a:p>
        </p:txBody>
      </p:sp>
      <p:graphicFrame>
        <p:nvGraphicFramePr>
          <p:cNvPr id="43012" name="Object 4">
            <a:extLst>
              <a:ext uri="{FF2B5EF4-FFF2-40B4-BE49-F238E27FC236}">
                <a16:creationId xmlns:a16="http://schemas.microsoft.com/office/drawing/2014/main" id="{319C7CCF-CC92-E75E-C50C-D55A43CD81D6}"/>
              </a:ext>
            </a:extLst>
          </p:cNvPr>
          <p:cNvGraphicFramePr>
            <a:graphicFrameLocks/>
          </p:cNvGraphicFramePr>
          <p:nvPr>
            <p:extLst>
              <p:ext uri="{D42A27DB-BD31-4B8C-83A1-F6EECF244321}">
                <p14:modId xmlns:p14="http://schemas.microsoft.com/office/powerpoint/2010/main" val="3796124595"/>
              </p:ext>
            </p:extLst>
          </p:nvPr>
        </p:nvGraphicFramePr>
        <p:xfrm>
          <a:off x="1668463" y="2028825"/>
          <a:ext cx="8855075" cy="3403600"/>
        </p:xfrm>
        <a:graphic>
          <a:graphicData uri="http://schemas.openxmlformats.org/presentationml/2006/ole">
            <mc:AlternateContent xmlns:mc="http://schemas.openxmlformats.org/markup-compatibility/2006">
              <mc:Choice xmlns:v="urn:schemas-microsoft-com:vml" Requires="v">
                <p:oleObj name="Worksheet" r:id="rId3" imgW="4400724" imgH="1714548" progId="Excel.Sheet.8">
                  <p:embed/>
                </p:oleObj>
              </mc:Choice>
              <mc:Fallback>
                <p:oleObj name="Worksheet" r:id="rId3" imgW="4400724" imgH="1714548" progId="Excel.Sheet.8">
                  <p:embed/>
                  <p:pic>
                    <p:nvPicPr>
                      <p:cNvPr id="43012" name="Object 4">
                        <a:extLst>
                          <a:ext uri="{FF2B5EF4-FFF2-40B4-BE49-F238E27FC236}">
                            <a16:creationId xmlns:a16="http://schemas.microsoft.com/office/drawing/2014/main" id="{319C7CCF-CC92-E75E-C50C-D55A43CD81D6}"/>
                          </a:ext>
                        </a:extLst>
                      </p:cNvPr>
                      <p:cNvPicPr>
                        <a:picLocks noChangeArrowheads="1"/>
                      </p:cNvPicPr>
                      <p:nvPr/>
                    </p:nvPicPr>
                    <p:blipFill>
                      <a:blip r:embed="rId4"/>
                      <a:srcRect/>
                      <a:stretch>
                        <a:fillRect/>
                      </a:stretch>
                    </p:blipFill>
                    <p:spPr bwMode="auto">
                      <a:xfrm>
                        <a:off x="1668463" y="2028825"/>
                        <a:ext cx="8855075" cy="3403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416D5C5D-8857-3959-06E0-00DB59987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2037320"/>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1219FCE-9D64-C8F3-91C5-AEF3EEB2CE5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p>
        </p:txBody>
      </p:sp>
      <p:sp>
        <p:nvSpPr>
          <p:cNvPr id="2" name="Content Placeholder 1">
            <a:extLst>
              <a:ext uri="{FF2B5EF4-FFF2-40B4-BE49-F238E27FC236}">
                <a16:creationId xmlns:a16="http://schemas.microsoft.com/office/drawing/2014/main" id="{68D6BF6F-385A-9989-8D6F-6A0406F76D2A}"/>
              </a:ext>
            </a:extLst>
          </p:cNvPr>
          <p:cNvSpPr>
            <a:spLocks noGrp="1"/>
          </p:cNvSpPr>
          <p:nvPr>
            <p:ph idx="14"/>
          </p:nvPr>
        </p:nvSpPr>
        <p:spPr>
          <a:xfrm>
            <a:off x="590120" y="764704"/>
            <a:ext cx="11329260" cy="1512168"/>
          </a:xfrm>
        </p:spPr>
        <p:txBody>
          <a:bodyPr/>
          <a:lstStyle/>
          <a:p>
            <a:pPr marL="0" indent="0">
              <a:buNone/>
            </a:pPr>
            <a:r>
              <a:rPr lang="en-US" altLang="en-US" sz="2800" dirty="0"/>
              <a:t>The </a:t>
            </a:r>
            <a:r>
              <a:rPr lang="en-US" altLang="en-US" sz="2800" dirty="0">
                <a:solidFill>
                  <a:srgbClr val="000000"/>
                </a:solidFill>
              </a:rPr>
              <a:t>second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materials</a:t>
            </a:r>
            <a:r>
              <a:rPr lang="en-US" altLang="en-US" sz="2800" dirty="0"/>
              <a:t> for the month (100 units) and add this to the 4,800 units from step one.</a:t>
            </a:r>
          </a:p>
          <a:p>
            <a:endParaRPr lang="en-CA" dirty="0"/>
          </a:p>
        </p:txBody>
      </p:sp>
      <p:graphicFrame>
        <p:nvGraphicFramePr>
          <p:cNvPr id="45060" name="Object 4">
            <a:extLst>
              <a:ext uri="{FF2B5EF4-FFF2-40B4-BE49-F238E27FC236}">
                <a16:creationId xmlns:a16="http://schemas.microsoft.com/office/drawing/2014/main" id="{3977269B-50D4-F099-7CF1-31231A7EBC81}"/>
              </a:ext>
            </a:extLst>
          </p:cNvPr>
          <p:cNvGraphicFramePr>
            <a:graphicFrameLocks/>
          </p:cNvGraphicFramePr>
          <p:nvPr>
            <p:extLst>
              <p:ext uri="{D42A27DB-BD31-4B8C-83A1-F6EECF244321}">
                <p14:modId xmlns:p14="http://schemas.microsoft.com/office/powerpoint/2010/main" val="1994183240"/>
              </p:ext>
            </p:extLst>
          </p:nvPr>
        </p:nvGraphicFramePr>
        <p:xfrm>
          <a:off x="1651000" y="2582863"/>
          <a:ext cx="8832850" cy="3554412"/>
        </p:xfrm>
        <a:graphic>
          <a:graphicData uri="http://schemas.openxmlformats.org/presentationml/2006/ole">
            <mc:AlternateContent xmlns:mc="http://schemas.openxmlformats.org/markup-compatibility/2006">
              <mc:Choice xmlns:v="urn:schemas-microsoft-com:vml" Requires="v">
                <p:oleObj name="Worksheet" r:id="rId3" imgW="4400724" imgH="1796983" progId="Excel.Sheet.8">
                  <p:embed/>
                </p:oleObj>
              </mc:Choice>
              <mc:Fallback>
                <p:oleObj name="Worksheet" r:id="rId3" imgW="4400724" imgH="1796983" progId="Excel.Sheet.8">
                  <p:embed/>
                  <p:pic>
                    <p:nvPicPr>
                      <p:cNvPr id="45060" name="Object 4">
                        <a:extLst>
                          <a:ext uri="{FF2B5EF4-FFF2-40B4-BE49-F238E27FC236}">
                            <a16:creationId xmlns:a16="http://schemas.microsoft.com/office/drawing/2014/main" id="{3977269B-50D4-F099-7CF1-31231A7EBC81}"/>
                          </a:ext>
                        </a:extLst>
                      </p:cNvPr>
                      <p:cNvPicPr>
                        <a:picLocks noChangeArrowheads="1"/>
                      </p:cNvPicPr>
                      <p:nvPr/>
                    </p:nvPicPr>
                    <p:blipFill>
                      <a:blip r:embed="rId4"/>
                      <a:srcRect/>
                      <a:stretch>
                        <a:fillRect/>
                      </a:stretch>
                    </p:blipFill>
                    <p:spPr bwMode="auto">
                      <a:xfrm>
                        <a:off x="1651000" y="2582863"/>
                        <a:ext cx="8832850" cy="3554412"/>
                      </a:xfrm>
                      <a:prstGeom prst="rect">
                        <a:avLst/>
                      </a:prstGeom>
                      <a:no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99F334A4-845B-F63F-86A2-977D4F6DB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1978342"/>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1B4386-99E5-D433-2ED6-4FE1B005B1F4}"/>
              </a:ext>
            </a:extLst>
          </p:cNvPr>
          <p:cNvSpPr>
            <a:spLocks noGrp="1"/>
          </p:cNvSpPr>
          <p:nvPr>
            <p:ph type="subTitle" idx="1"/>
          </p:nvPr>
        </p:nvSpPr>
        <p:spPr/>
        <p:txBody>
          <a:bodyPr>
            <a:normAutofit/>
          </a:bodyPr>
          <a:lstStyle/>
          <a:p>
            <a:r>
              <a:rPr lang="en-CA" sz="2400" dirty="0"/>
              <a:t>Weighted Average Example</a:t>
            </a:r>
          </a:p>
        </p:txBody>
      </p:sp>
      <p:sp>
        <p:nvSpPr>
          <p:cNvPr id="3" name="Content Placeholder 2">
            <a:extLst>
              <a:ext uri="{FF2B5EF4-FFF2-40B4-BE49-F238E27FC236}">
                <a16:creationId xmlns:a16="http://schemas.microsoft.com/office/drawing/2014/main" id="{A8654494-46C0-3799-9E9D-068D4B9F4139}"/>
              </a:ext>
            </a:extLst>
          </p:cNvPr>
          <p:cNvSpPr>
            <a:spLocks noGrp="1"/>
          </p:cNvSpPr>
          <p:nvPr>
            <p:ph idx="14"/>
          </p:nvPr>
        </p:nvSpPr>
        <p:spPr>
          <a:xfrm>
            <a:off x="251350" y="728028"/>
            <a:ext cx="11689300" cy="1440160"/>
          </a:xfrm>
        </p:spPr>
        <p:txBody>
          <a:bodyPr/>
          <a:lstStyle/>
          <a:p>
            <a:pPr marL="0" indent="0">
              <a:buNone/>
            </a:pPr>
            <a:r>
              <a:rPr lang="en-US" altLang="en-US" sz="2800" dirty="0"/>
              <a:t>The </a:t>
            </a:r>
            <a:r>
              <a:rPr lang="en-US" altLang="en-US" sz="2800" dirty="0">
                <a:solidFill>
                  <a:srgbClr val="000000"/>
                </a:solidFill>
              </a:rPr>
              <a:t>third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conversion</a:t>
            </a:r>
            <a:r>
              <a:rPr lang="en-US" altLang="en-US" sz="2800" dirty="0"/>
              <a:t> for the month (100 units) and add this to the 4,800 units from step one.</a:t>
            </a:r>
          </a:p>
          <a:p>
            <a:endParaRPr lang="en-CA" dirty="0"/>
          </a:p>
        </p:txBody>
      </p:sp>
      <p:graphicFrame>
        <p:nvGraphicFramePr>
          <p:cNvPr id="47108" name="Object 5">
            <a:extLst>
              <a:ext uri="{FF2B5EF4-FFF2-40B4-BE49-F238E27FC236}">
                <a16:creationId xmlns:a16="http://schemas.microsoft.com/office/drawing/2014/main" id="{2AEBA9C5-5830-ACA9-F7A0-A46256E35185}"/>
              </a:ext>
            </a:extLst>
          </p:cNvPr>
          <p:cNvGraphicFramePr>
            <a:graphicFrameLocks/>
          </p:cNvGraphicFramePr>
          <p:nvPr>
            <p:extLst>
              <p:ext uri="{D42A27DB-BD31-4B8C-83A1-F6EECF244321}">
                <p14:modId xmlns:p14="http://schemas.microsoft.com/office/powerpoint/2010/main" val="1564265261"/>
              </p:ext>
            </p:extLst>
          </p:nvPr>
        </p:nvGraphicFramePr>
        <p:xfrm>
          <a:off x="1415480" y="2578350"/>
          <a:ext cx="8834437" cy="3554412"/>
        </p:xfrm>
        <a:graphic>
          <a:graphicData uri="http://schemas.openxmlformats.org/presentationml/2006/ole">
            <mc:AlternateContent xmlns:mc="http://schemas.openxmlformats.org/markup-compatibility/2006">
              <mc:Choice xmlns:v="urn:schemas-microsoft-com:vml" Requires="v">
                <p:oleObj name="Worksheet" r:id="rId3" imgW="4400724" imgH="1796983" progId="Excel.Sheet.8">
                  <p:embed/>
                </p:oleObj>
              </mc:Choice>
              <mc:Fallback>
                <p:oleObj name="Worksheet" r:id="rId3" imgW="4400724" imgH="1796983" progId="Excel.Sheet.8">
                  <p:embed/>
                  <p:pic>
                    <p:nvPicPr>
                      <p:cNvPr id="47108" name="Object 5">
                        <a:extLst>
                          <a:ext uri="{FF2B5EF4-FFF2-40B4-BE49-F238E27FC236}">
                            <a16:creationId xmlns:a16="http://schemas.microsoft.com/office/drawing/2014/main" id="{2AEBA9C5-5830-ACA9-F7A0-A46256E35185}"/>
                          </a:ext>
                        </a:extLst>
                      </p:cNvPr>
                      <p:cNvPicPr>
                        <a:picLocks noChangeArrowheads="1"/>
                      </p:cNvPicPr>
                      <p:nvPr/>
                    </p:nvPicPr>
                    <p:blipFill>
                      <a:blip r:embed="rId4"/>
                      <a:srcRect/>
                      <a:stretch>
                        <a:fillRect/>
                      </a:stretch>
                    </p:blipFill>
                    <p:spPr bwMode="auto">
                      <a:xfrm>
                        <a:off x="1415480" y="2578350"/>
                        <a:ext cx="8834437" cy="3554412"/>
                      </a:xfrm>
                      <a:prstGeom prst="rect">
                        <a:avLst/>
                      </a:prstGeom>
                      <a:noFill/>
                      <a:ln w="76200">
                        <a:solidFill>
                          <a:srgbClr val="0070C0"/>
                        </a:solidFill>
                        <a:miter lim="800000"/>
                        <a:headEnd/>
                        <a:tailEnd/>
                      </a:ln>
                      <a:effectLst/>
                    </p:spPr>
                  </p:pic>
                </p:oleObj>
              </mc:Fallback>
            </mc:AlternateContent>
          </a:graphicData>
        </a:graphic>
      </p:graphicFrame>
      <p:pic>
        <p:nvPicPr>
          <p:cNvPr id="5" name="Picture 6" descr="j0199084">
            <a:extLst>
              <a:ext uri="{FF2B5EF4-FFF2-40B4-BE49-F238E27FC236}">
                <a16:creationId xmlns:a16="http://schemas.microsoft.com/office/drawing/2014/main" id="{E6EAD56C-ED3E-E556-F1B5-658ED2496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0496" y="1844824"/>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EA22E-1556-7078-0789-4403D752ECD9}"/>
              </a:ext>
            </a:extLst>
          </p:cNvPr>
          <p:cNvSpPr>
            <a:spLocks noGrp="1"/>
          </p:cNvSpPr>
          <p:nvPr>
            <p:ph idx="14"/>
          </p:nvPr>
        </p:nvSpPr>
        <p:spPr>
          <a:xfrm>
            <a:off x="335361" y="620688"/>
            <a:ext cx="11617291" cy="720080"/>
          </a:xfrm>
        </p:spPr>
        <p:txBody>
          <a:bodyPr/>
          <a:lstStyle/>
          <a:p>
            <a:r>
              <a:rPr lang="en-US" altLang="en-US" sz="2800" u="sng" dirty="0">
                <a:solidFill>
                  <a:srgbClr val="0070C0"/>
                </a:solidFill>
              </a:rPr>
              <a:t>Step 3:</a:t>
            </a:r>
            <a:r>
              <a:rPr lang="en-US" altLang="en-US" sz="2800" u="sng" dirty="0">
                <a:solidFill>
                  <a:srgbClr val="FF0000"/>
                </a:solidFill>
              </a:rPr>
              <a:t> </a:t>
            </a:r>
            <a:r>
              <a:rPr lang="en-US" altLang="en-US" sz="2800" u="sng" dirty="0"/>
              <a:t>Compute Cost Per Equivalent Unit</a:t>
            </a:r>
            <a:endParaRPr lang="en-CA" sz="2800" u="sng" dirty="0"/>
          </a:p>
        </p:txBody>
      </p:sp>
      <p:sp>
        <p:nvSpPr>
          <p:cNvPr id="4" name="Subtitle 3">
            <a:extLst>
              <a:ext uri="{FF2B5EF4-FFF2-40B4-BE49-F238E27FC236}">
                <a16:creationId xmlns:a16="http://schemas.microsoft.com/office/drawing/2014/main" id="{8CB67A1C-1CCE-9DC0-4283-5043D3062435}"/>
              </a:ext>
            </a:extLst>
          </p:cNvPr>
          <p:cNvSpPr>
            <a:spLocks noGrp="1"/>
          </p:cNvSpPr>
          <p:nvPr>
            <p:ph type="subTitle" idx="1"/>
          </p:nvPr>
        </p:nvSpPr>
        <p:spPr/>
        <p:txBody>
          <a:bodyPr>
            <a:normAutofit/>
          </a:bodyPr>
          <a:lstStyle/>
          <a:p>
            <a:r>
              <a:rPr lang="en-CA" sz="2400" dirty="0"/>
              <a:t>Weighted Average Example</a:t>
            </a:r>
          </a:p>
        </p:txBody>
      </p:sp>
      <p:sp>
        <p:nvSpPr>
          <p:cNvPr id="7" name="TextBox 6">
            <a:extLst>
              <a:ext uri="{FF2B5EF4-FFF2-40B4-BE49-F238E27FC236}">
                <a16:creationId xmlns:a16="http://schemas.microsoft.com/office/drawing/2014/main" id="{66228858-2EE1-7548-572D-BE971BECFA49}"/>
              </a:ext>
            </a:extLst>
          </p:cNvPr>
          <p:cNvSpPr txBox="1"/>
          <p:nvPr/>
        </p:nvSpPr>
        <p:spPr>
          <a:xfrm>
            <a:off x="2207568" y="1628800"/>
            <a:ext cx="6288360" cy="3998018"/>
          </a:xfrm>
          <a:prstGeom prst="rect">
            <a:avLst/>
          </a:prstGeom>
          <a:solidFill>
            <a:schemeClr val="accent1">
              <a:lumMod val="20000"/>
              <a:lumOff val="80000"/>
            </a:schemeClr>
          </a:solidFill>
          <a:ln w="38100">
            <a:solidFill>
              <a:srgbClr val="0000CC"/>
            </a:solidFill>
          </a:ln>
        </p:spPr>
        <p:txBody>
          <a:bodyPr wrap="square">
            <a:spAutoFit/>
          </a:bodyPr>
          <a:lstStyle/>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Beginning work in process:                     200 units			  </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Materials:     55% complete	    $	9,600</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Conversion: 30% complete		5,575</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started during June		5,000 units</a:t>
            </a: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completed during June	4,800 units</a:t>
            </a:r>
          </a:p>
          <a:p>
            <a:pPr eaLnBrk="1" hangingPunct="1">
              <a:lnSpc>
                <a:spcPct val="90000"/>
              </a:lnSpc>
              <a:spcBef>
                <a:spcPct val="5000"/>
              </a:spcBef>
              <a:buFont typeface="Times" panose="02020603050405020304" pitchFamily="1" charset="0"/>
              <a:buNone/>
            </a:pP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Costs added to production in June</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Materials cost		 	$  368,600</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Conversion cost                              $  350,900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Ending work in process</a:t>
            </a:r>
            <a:r>
              <a:rPr lang="en-US" altLang="en-US" b="1" dirty="0">
                <a:solidFill>
                  <a:srgbClr val="FF0000"/>
                </a:solidFill>
                <a:latin typeface="Arial" panose="020B0604020202020204" pitchFamily="34" charset="0"/>
                <a:cs typeface="Arial" panose="020B0604020202020204" pitchFamily="34" charset="0"/>
              </a:rPr>
              <a:t>		 </a:t>
            </a:r>
            <a:r>
              <a:rPr lang="en-US" altLang="en-US" b="1" dirty="0">
                <a:solidFill>
                  <a:srgbClr val="008000"/>
                </a:solidFill>
                <a:latin typeface="Arial" panose="020B0604020202020204" pitchFamily="34" charset="0"/>
                <a:cs typeface="Arial" panose="020B0604020202020204" pitchFamily="34" charset="0"/>
              </a:rPr>
              <a:t>  	400 units</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Materials:	   40% complete</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Conversion:	   25% complete</a:t>
            </a:r>
            <a:endParaRPr lang="en-CA" dirty="0">
              <a:latin typeface="Arial" panose="020B0604020202020204" pitchFamily="34" charset="0"/>
              <a:cs typeface="Arial" panose="020B0604020202020204" pitchFamily="34" charset="0"/>
            </a:endParaRPr>
          </a:p>
        </p:txBody>
      </p:sp>
      <p:pic>
        <p:nvPicPr>
          <p:cNvPr id="8" name="Picture 6" descr="j0199084">
            <a:extLst>
              <a:ext uri="{FF2B5EF4-FFF2-40B4-BE49-F238E27FC236}">
                <a16:creationId xmlns:a16="http://schemas.microsoft.com/office/drawing/2014/main" id="{D177B7C5-1801-AA30-0C63-F60385C72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57B713-5168-D8FF-257A-FE7914DB9C1D}"/>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0DD4050F-DEAB-FD1C-9DF1-951B73C4EBA9}"/>
              </a:ext>
            </a:extLst>
          </p:cNvPr>
          <p:cNvSpPr>
            <a:spLocks noGrp="1"/>
          </p:cNvSpPr>
          <p:nvPr>
            <p:ph idx="14"/>
          </p:nvPr>
        </p:nvSpPr>
        <p:spPr>
          <a:xfrm>
            <a:off x="215346" y="819150"/>
            <a:ext cx="11761308" cy="563563"/>
          </a:xfrm>
        </p:spPr>
        <p:txBody>
          <a:bodyPr/>
          <a:lstStyle/>
          <a:p>
            <a:pPr marL="0" indent="0">
              <a:buNone/>
            </a:pPr>
            <a:r>
              <a:rPr lang="en-US" altLang="en-US" sz="2400" b="1" dirty="0"/>
              <a:t>The formula for computing the cost per equivalent unit is:</a:t>
            </a:r>
          </a:p>
          <a:p>
            <a:endParaRPr lang="en-CA" dirty="0"/>
          </a:p>
        </p:txBody>
      </p:sp>
      <p:grpSp>
        <p:nvGrpSpPr>
          <p:cNvPr id="51204" name="Group 14">
            <a:extLst>
              <a:ext uri="{FF2B5EF4-FFF2-40B4-BE49-F238E27FC236}">
                <a16:creationId xmlns:a16="http://schemas.microsoft.com/office/drawing/2014/main" id="{11C20FCD-4015-A395-7CE7-0FABC5B64698}"/>
              </a:ext>
            </a:extLst>
          </p:cNvPr>
          <p:cNvGrpSpPr>
            <a:grpSpLocks/>
          </p:cNvGrpSpPr>
          <p:nvPr/>
        </p:nvGrpSpPr>
        <p:grpSpPr bwMode="auto">
          <a:xfrm>
            <a:off x="1127448" y="2276872"/>
            <a:ext cx="9028112" cy="1994520"/>
            <a:chOff x="91" y="1907"/>
            <a:chExt cx="5568" cy="1200"/>
          </a:xfrm>
          <a:solidFill>
            <a:schemeClr val="accent1">
              <a:lumMod val="20000"/>
              <a:lumOff val="80000"/>
            </a:schemeClr>
          </a:solidFill>
        </p:grpSpPr>
        <p:sp>
          <p:nvSpPr>
            <p:cNvPr id="23558" name="Rectangle 5">
              <a:extLst>
                <a:ext uri="{FF2B5EF4-FFF2-40B4-BE49-F238E27FC236}">
                  <a16:creationId xmlns:a16="http://schemas.microsoft.com/office/drawing/2014/main" id="{D203BD1A-B9A5-FE92-1BA6-CC33B7EBCA4B}"/>
                </a:ext>
              </a:extLst>
            </p:cNvPr>
            <p:cNvSpPr>
              <a:spLocks noChangeArrowheads="1"/>
            </p:cNvSpPr>
            <p:nvPr/>
          </p:nvSpPr>
          <p:spPr bwMode="auto">
            <a:xfrm>
              <a:off x="91" y="1907"/>
              <a:ext cx="5568" cy="1200"/>
            </a:xfrm>
            <a:prstGeom prst="rect">
              <a:avLst/>
            </a:prstGeom>
            <a:grpFill/>
            <a:ln w="28575">
              <a:solidFill>
                <a:schemeClr val="accent1">
                  <a:shade val="15000"/>
                </a:schemeClr>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CA">
                <a:latin typeface="Arial" charset="0"/>
                <a:ea typeface="ＭＳ Ｐゴシック" charset="0"/>
              </a:endParaRPr>
            </a:p>
          </p:txBody>
        </p:sp>
        <p:sp>
          <p:nvSpPr>
            <p:cNvPr id="51206" name="Rectangle 6">
              <a:extLst>
                <a:ext uri="{FF2B5EF4-FFF2-40B4-BE49-F238E27FC236}">
                  <a16:creationId xmlns:a16="http://schemas.microsoft.com/office/drawing/2014/main" id="{3D2CB038-ADF5-AC91-9C62-3CA7831851B5}"/>
                </a:ext>
              </a:extLst>
            </p:cNvPr>
            <p:cNvSpPr>
              <a:spLocks noChangeArrowheads="1"/>
            </p:cNvSpPr>
            <p:nvPr/>
          </p:nvSpPr>
          <p:spPr bwMode="auto">
            <a:xfrm>
              <a:off x="98" y="2077"/>
              <a:ext cx="1102" cy="754"/>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400" b="1" dirty="0">
                  <a:solidFill>
                    <a:schemeClr val="tx2"/>
                  </a:solidFill>
                </a:rPr>
                <a:t>Cost per</a:t>
              </a:r>
              <a:br>
                <a:rPr lang="en-US" altLang="en-US" sz="2400" b="1" dirty="0">
                  <a:solidFill>
                    <a:schemeClr val="tx2"/>
                  </a:solidFill>
                </a:rPr>
              </a:br>
              <a:r>
                <a:rPr lang="en-US" altLang="en-US" sz="2400" b="1" dirty="0">
                  <a:solidFill>
                    <a:schemeClr val="tx2"/>
                  </a:solidFill>
                </a:rPr>
                <a:t>equivalent    </a:t>
              </a:r>
              <a:br>
                <a:rPr lang="en-US" altLang="en-US" sz="2400" b="1" dirty="0">
                  <a:solidFill>
                    <a:schemeClr val="tx2"/>
                  </a:solidFill>
                </a:rPr>
              </a:br>
              <a:r>
                <a:rPr lang="en-US" altLang="en-US" sz="2400" b="1" dirty="0">
                  <a:solidFill>
                    <a:schemeClr val="tx2"/>
                  </a:solidFill>
                </a:rPr>
                <a:t>unit</a:t>
              </a:r>
            </a:p>
          </p:txBody>
        </p:sp>
        <p:sp>
          <p:nvSpPr>
            <p:cNvPr id="51207" name="Rectangle 7">
              <a:extLst>
                <a:ext uri="{FF2B5EF4-FFF2-40B4-BE49-F238E27FC236}">
                  <a16:creationId xmlns:a16="http://schemas.microsoft.com/office/drawing/2014/main" id="{65E8E137-FE27-727A-87AC-A0991DF010DB}"/>
                </a:ext>
              </a:extLst>
            </p:cNvPr>
            <p:cNvSpPr>
              <a:spLocks noChangeArrowheads="1"/>
            </p:cNvSpPr>
            <p:nvPr/>
          </p:nvSpPr>
          <p:spPr bwMode="auto">
            <a:xfrm>
              <a:off x="1200" y="2312"/>
              <a:ext cx="238" cy="32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800" b="1">
                  <a:solidFill>
                    <a:schemeClr val="tx2"/>
                  </a:solidFill>
                </a:rPr>
                <a:t>=</a:t>
              </a:r>
            </a:p>
          </p:txBody>
        </p:sp>
        <p:sp>
          <p:nvSpPr>
            <p:cNvPr id="51208" name="Rectangle 8">
              <a:extLst>
                <a:ext uri="{FF2B5EF4-FFF2-40B4-BE49-F238E27FC236}">
                  <a16:creationId xmlns:a16="http://schemas.microsoft.com/office/drawing/2014/main" id="{F58951FD-5A1B-A6BA-66F5-ECAF0C126B68}"/>
                </a:ext>
              </a:extLst>
            </p:cNvPr>
            <p:cNvSpPr>
              <a:spLocks noChangeArrowheads="1"/>
            </p:cNvSpPr>
            <p:nvPr/>
          </p:nvSpPr>
          <p:spPr bwMode="auto">
            <a:xfrm>
              <a:off x="1392" y="1920"/>
              <a:ext cx="2496" cy="81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110000"/>
                </a:lnSpc>
                <a:spcBef>
                  <a:spcPct val="15000"/>
                </a:spcBef>
                <a:buClrTx/>
                <a:buFontTx/>
                <a:buNone/>
              </a:pPr>
              <a:r>
                <a:rPr lang="en-US" altLang="en-US" sz="2400" b="1" dirty="0">
                  <a:solidFill>
                    <a:schemeClr val="tx2"/>
                  </a:solidFill>
                </a:rPr>
                <a:t>Cost of beginning</a:t>
              </a:r>
              <a:br>
                <a:rPr lang="en-US" altLang="en-US" sz="2400" b="1" dirty="0">
                  <a:solidFill>
                    <a:schemeClr val="tx2"/>
                  </a:solidFill>
                </a:rPr>
              </a:br>
              <a:r>
                <a:rPr lang="en-US" altLang="en-US" sz="2400" b="1" dirty="0">
                  <a:solidFill>
                    <a:schemeClr val="tx2"/>
                  </a:solidFill>
                </a:rPr>
                <a:t>work in process</a:t>
              </a:r>
              <a:br>
                <a:rPr lang="en-US" altLang="en-US" sz="2400" b="1" dirty="0">
                  <a:solidFill>
                    <a:schemeClr val="tx2"/>
                  </a:solidFill>
                </a:rPr>
              </a:br>
              <a:r>
                <a:rPr lang="en-US" altLang="en-US" sz="2400" b="1" dirty="0">
                  <a:solidFill>
                    <a:schemeClr val="tx2"/>
                  </a:solidFill>
                </a:rPr>
                <a:t>inventory    </a:t>
              </a:r>
            </a:p>
          </p:txBody>
        </p:sp>
        <p:sp>
          <p:nvSpPr>
            <p:cNvPr id="51209" name="Line 9">
              <a:extLst>
                <a:ext uri="{FF2B5EF4-FFF2-40B4-BE49-F238E27FC236}">
                  <a16:creationId xmlns:a16="http://schemas.microsoft.com/office/drawing/2014/main" id="{2415CC7C-A0FE-87DD-FBB7-D2E2F479CAD9}"/>
                </a:ext>
              </a:extLst>
            </p:cNvPr>
            <p:cNvSpPr>
              <a:spLocks noChangeShapeType="1"/>
            </p:cNvSpPr>
            <p:nvPr/>
          </p:nvSpPr>
          <p:spPr bwMode="auto">
            <a:xfrm>
              <a:off x="1809" y="2742"/>
              <a:ext cx="3792" cy="0"/>
            </a:xfrm>
            <a:prstGeom prst="line">
              <a:avLst/>
            </a:prstGeom>
            <a:grpFill/>
            <a:ln w="34925">
              <a:solidFill>
                <a:schemeClr val="accent1">
                  <a:shade val="15000"/>
                </a:schemeClr>
              </a:solidFill>
              <a:round/>
              <a:headEnd/>
              <a:tailEnd/>
            </a:ln>
          </p:spPr>
          <p:txBody>
            <a:bodyPr wrap="none" anchor="ctr"/>
            <a:lstStyle/>
            <a:p>
              <a:endParaRPr lang="en-US"/>
            </a:p>
          </p:txBody>
        </p:sp>
        <p:sp>
          <p:nvSpPr>
            <p:cNvPr id="51210" name="Text Box 10">
              <a:extLst>
                <a:ext uri="{FF2B5EF4-FFF2-40B4-BE49-F238E27FC236}">
                  <a16:creationId xmlns:a16="http://schemas.microsoft.com/office/drawing/2014/main" id="{1700ADF2-122B-C11F-CCC6-205F9CE11BBC}"/>
                </a:ext>
              </a:extLst>
            </p:cNvPr>
            <p:cNvSpPr txBox="1">
              <a:spLocks noChangeArrowheads="1"/>
            </p:cNvSpPr>
            <p:nvPr/>
          </p:nvSpPr>
          <p:spPr bwMode="auto">
            <a:xfrm>
              <a:off x="3648" y="2217"/>
              <a:ext cx="1872" cy="523"/>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a:solidFill>
                    <a:schemeClr val="tx2"/>
                  </a:solidFill>
                </a:rPr>
                <a:t>Cost added during the period</a:t>
              </a:r>
            </a:p>
          </p:txBody>
        </p:sp>
        <p:sp>
          <p:nvSpPr>
            <p:cNvPr id="51211" name="Text Box 12">
              <a:extLst>
                <a:ext uri="{FF2B5EF4-FFF2-40B4-BE49-F238E27FC236}">
                  <a16:creationId xmlns:a16="http://schemas.microsoft.com/office/drawing/2014/main" id="{8305D0E7-FAB9-763F-8F84-6775EF02FFC4}"/>
                </a:ext>
              </a:extLst>
            </p:cNvPr>
            <p:cNvSpPr txBox="1">
              <a:spLocks noChangeArrowheads="1"/>
            </p:cNvSpPr>
            <p:nvPr/>
          </p:nvSpPr>
          <p:spPr bwMode="auto">
            <a:xfrm>
              <a:off x="2064" y="2784"/>
              <a:ext cx="2928" cy="288"/>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dirty="0">
                  <a:solidFill>
                    <a:schemeClr val="tx2"/>
                  </a:solidFill>
                </a:rPr>
                <a:t>Equivalent units of production</a:t>
              </a:r>
            </a:p>
          </p:txBody>
        </p:sp>
        <p:sp>
          <p:nvSpPr>
            <p:cNvPr id="51212" name="Text Box 13">
              <a:extLst>
                <a:ext uri="{FF2B5EF4-FFF2-40B4-BE49-F238E27FC236}">
                  <a16:creationId xmlns:a16="http://schemas.microsoft.com/office/drawing/2014/main" id="{2F36491A-1AE8-3709-4C0B-00A7BD524B27}"/>
                </a:ext>
              </a:extLst>
            </p:cNvPr>
            <p:cNvSpPr txBox="1">
              <a:spLocks noChangeArrowheads="1"/>
            </p:cNvSpPr>
            <p:nvPr/>
          </p:nvSpPr>
          <p:spPr bwMode="auto">
            <a:xfrm>
              <a:off x="3456" y="2208"/>
              <a:ext cx="228" cy="288"/>
            </a:xfrm>
            <a:prstGeom prst="rect">
              <a:avLst/>
            </a:prstGeom>
            <a:grpFill/>
            <a:ln w="28575">
              <a:noFill/>
              <a:miter lim="800000"/>
              <a:headEnd/>
              <a:tailEnd/>
            </a:ln>
          </p:spPr>
          <p:txBody>
            <a:bodyPr wrap="none">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1">
                  <a:solidFill>
                    <a:schemeClr val="tx2"/>
                  </a:solidFill>
                </a:rPr>
                <a:t>+</a:t>
              </a:r>
            </a:p>
          </p:txBody>
        </p:sp>
      </p:grpSp>
      <p:pic>
        <p:nvPicPr>
          <p:cNvPr id="7" name="Picture 6" descr="j0199084">
            <a:extLst>
              <a:ext uri="{FF2B5EF4-FFF2-40B4-BE49-F238E27FC236}">
                <a16:creationId xmlns:a16="http://schemas.microsoft.com/office/drawing/2014/main" id="{FAD4A43C-3B90-410C-8A31-614954F44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14D16B-CB94-E15E-40F8-BA932EB38BB7}"/>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E0A7D6B5-B078-B6D6-7C39-501C07F5D9B9}"/>
              </a:ext>
            </a:extLst>
          </p:cNvPr>
          <p:cNvSpPr>
            <a:spLocks noGrp="1"/>
          </p:cNvSpPr>
          <p:nvPr>
            <p:ph idx="14"/>
          </p:nvPr>
        </p:nvSpPr>
        <p:spPr>
          <a:xfrm>
            <a:off x="335361" y="620688"/>
            <a:ext cx="11617292" cy="506016"/>
          </a:xfrm>
        </p:spPr>
        <p:txBody>
          <a:bodyPr/>
          <a:lstStyle/>
          <a:p>
            <a:pPr marL="0" indent="0">
              <a:buNone/>
            </a:pPr>
            <a:r>
              <a:rPr lang="en-CA" sz="2800" dirty="0"/>
              <a:t>Compute Cost Per Equivalent </a:t>
            </a:r>
          </a:p>
        </p:txBody>
      </p:sp>
      <p:graphicFrame>
        <p:nvGraphicFramePr>
          <p:cNvPr id="53251" name="Object 4">
            <a:extLst>
              <a:ext uri="{FF2B5EF4-FFF2-40B4-BE49-F238E27FC236}">
                <a16:creationId xmlns:a16="http://schemas.microsoft.com/office/drawing/2014/main" id="{4FC6AC92-99A3-4126-4135-75CD2876F361}"/>
              </a:ext>
            </a:extLst>
          </p:cNvPr>
          <p:cNvGraphicFramePr>
            <a:graphicFrameLocks/>
          </p:cNvGraphicFramePr>
          <p:nvPr>
            <p:extLst>
              <p:ext uri="{D42A27DB-BD31-4B8C-83A1-F6EECF244321}">
                <p14:modId xmlns:p14="http://schemas.microsoft.com/office/powerpoint/2010/main" val="1015417307"/>
              </p:ext>
            </p:extLst>
          </p:nvPr>
        </p:nvGraphicFramePr>
        <p:xfrm>
          <a:off x="1271464"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835" imgH="2139792" progId="Excel.Sheet.8">
                  <p:embed/>
                </p:oleObj>
              </mc:Choice>
              <mc:Fallback>
                <p:oleObj name="Worksheet" r:id="rId3" imgW="4800835" imgH="2139792" progId="Excel.Sheet.8">
                  <p:embed/>
                  <p:pic>
                    <p:nvPicPr>
                      <p:cNvPr id="53251" name="Object 4">
                        <a:extLst>
                          <a:ext uri="{FF2B5EF4-FFF2-40B4-BE49-F238E27FC236}">
                            <a16:creationId xmlns:a16="http://schemas.microsoft.com/office/drawing/2014/main" id="{4FC6AC92-99A3-4126-4135-75CD2876F361}"/>
                          </a:ext>
                        </a:extLst>
                      </p:cNvPr>
                      <p:cNvPicPr>
                        <a:picLocks noChangeArrowheads="1"/>
                      </p:cNvPicPr>
                      <p:nvPr/>
                    </p:nvPicPr>
                    <p:blipFill>
                      <a:blip r:embed="rId4"/>
                      <a:srcRect/>
                      <a:stretch>
                        <a:fillRect/>
                      </a:stretch>
                    </p:blipFill>
                    <p:spPr bwMode="auto">
                      <a:xfrm>
                        <a:off x="1271464"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5" name="Picture 6" descr="j0199084">
            <a:extLst>
              <a:ext uri="{FF2B5EF4-FFF2-40B4-BE49-F238E27FC236}">
                <a16:creationId xmlns:a16="http://schemas.microsoft.com/office/drawing/2014/main" id="{EC9A4C38-3802-5555-B649-7D66DF8FB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8E964B-43E2-CECF-F5F4-88E5F4F701A9}"/>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47A70216-45D6-A0D3-1368-D005988BFEA9}"/>
              </a:ext>
            </a:extLst>
          </p:cNvPr>
          <p:cNvSpPr>
            <a:spLocks noGrp="1"/>
          </p:cNvSpPr>
          <p:nvPr>
            <p:ph idx="14"/>
          </p:nvPr>
        </p:nvSpPr>
        <p:spPr>
          <a:xfrm>
            <a:off x="479376" y="620688"/>
            <a:ext cx="11473276" cy="506016"/>
          </a:xfrm>
        </p:spPr>
        <p:txBody>
          <a:bodyPr/>
          <a:lstStyle/>
          <a:p>
            <a:pPr marL="0" indent="0">
              <a:buNone/>
            </a:pPr>
            <a:r>
              <a:rPr lang="en-CA" sz="2800" dirty="0"/>
              <a:t>Compute Cost Per Equivalent Unit</a:t>
            </a:r>
          </a:p>
        </p:txBody>
      </p:sp>
      <p:graphicFrame>
        <p:nvGraphicFramePr>
          <p:cNvPr id="6" name="Object 4">
            <a:extLst>
              <a:ext uri="{FF2B5EF4-FFF2-40B4-BE49-F238E27FC236}">
                <a16:creationId xmlns:a16="http://schemas.microsoft.com/office/drawing/2014/main" id="{8F60A66B-B1B0-5936-3F4D-B83C33279EFC}"/>
              </a:ext>
            </a:extLst>
          </p:cNvPr>
          <p:cNvGraphicFramePr>
            <a:graphicFrameLocks/>
          </p:cNvGraphicFramePr>
          <p:nvPr>
            <p:extLst>
              <p:ext uri="{D42A27DB-BD31-4B8C-83A1-F6EECF244321}">
                <p14:modId xmlns:p14="http://schemas.microsoft.com/office/powerpoint/2010/main" val="345023673"/>
              </p:ext>
            </p:extLst>
          </p:nvPr>
        </p:nvGraphicFramePr>
        <p:xfrm>
          <a:off x="1211528"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835" imgH="2139792" progId="Excel.Sheet.8">
                  <p:embed/>
                </p:oleObj>
              </mc:Choice>
              <mc:Fallback>
                <p:oleObj name="Worksheet" r:id="rId3" imgW="4800835" imgH="2139792" progId="Excel.Sheet.8">
                  <p:embed/>
                  <p:pic>
                    <p:nvPicPr>
                      <p:cNvPr id="6" name="Object 4">
                        <a:extLst>
                          <a:ext uri="{FF2B5EF4-FFF2-40B4-BE49-F238E27FC236}">
                            <a16:creationId xmlns:a16="http://schemas.microsoft.com/office/drawing/2014/main" id="{8F60A66B-B1B0-5936-3F4D-B83C33279EFC}"/>
                          </a:ext>
                        </a:extLst>
                      </p:cNvPr>
                      <p:cNvPicPr>
                        <a:picLocks noChangeArrowheads="1"/>
                      </p:cNvPicPr>
                      <p:nvPr/>
                    </p:nvPicPr>
                    <p:blipFill>
                      <a:blip r:embed="rId4"/>
                      <a:srcRect/>
                      <a:stretch>
                        <a:fillRect/>
                      </a:stretch>
                    </p:blipFill>
                    <p:spPr bwMode="auto">
                      <a:xfrm>
                        <a:off x="1211528"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7" name="Picture 6" descr="j0199084">
            <a:extLst>
              <a:ext uri="{FF2B5EF4-FFF2-40B4-BE49-F238E27FC236}">
                <a16:creationId xmlns:a16="http://schemas.microsoft.com/office/drawing/2014/main" id="{32142A8E-B1CD-38C9-9263-B93DD27BE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B2166F7-EB33-1B32-C650-80161F032060}"/>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37783C49-97E1-3909-7858-82F1A34D7A8D}"/>
              </a:ext>
            </a:extLst>
          </p:cNvPr>
          <p:cNvSpPr>
            <a:spLocks noGrp="1"/>
          </p:cNvSpPr>
          <p:nvPr>
            <p:ph idx="14"/>
          </p:nvPr>
        </p:nvSpPr>
        <p:spPr>
          <a:xfrm>
            <a:off x="335361" y="620688"/>
            <a:ext cx="11617291" cy="506016"/>
          </a:xfrm>
        </p:spPr>
        <p:txBody>
          <a:bodyPr/>
          <a:lstStyle/>
          <a:p>
            <a:pPr marL="0" indent="0">
              <a:buNone/>
            </a:pPr>
            <a:r>
              <a:rPr lang="en-CA" sz="2400" u="sng" dirty="0"/>
              <a:t>Step 4: Apply the Costs</a:t>
            </a:r>
          </a:p>
        </p:txBody>
      </p:sp>
      <p:graphicFrame>
        <p:nvGraphicFramePr>
          <p:cNvPr id="57347" name="Object 4">
            <a:extLst>
              <a:ext uri="{FF2B5EF4-FFF2-40B4-BE49-F238E27FC236}">
                <a16:creationId xmlns:a16="http://schemas.microsoft.com/office/drawing/2014/main" id="{DD511BF7-4DE6-B3D8-0927-4BD122B2AD5A}"/>
              </a:ext>
            </a:extLst>
          </p:cNvPr>
          <p:cNvGraphicFramePr>
            <a:graphicFrameLocks noChangeAspect="1"/>
          </p:cNvGraphicFramePr>
          <p:nvPr>
            <p:extLst>
              <p:ext uri="{D42A27DB-BD31-4B8C-83A1-F6EECF244321}">
                <p14:modId xmlns:p14="http://schemas.microsoft.com/office/powerpoint/2010/main" val="4181062883"/>
              </p:ext>
            </p:extLst>
          </p:nvPr>
        </p:nvGraphicFramePr>
        <p:xfrm>
          <a:off x="704528" y="1340768"/>
          <a:ext cx="9471025" cy="4792663"/>
        </p:xfrm>
        <a:graphic>
          <a:graphicData uri="http://schemas.openxmlformats.org/presentationml/2006/ole">
            <mc:AlternateContent xmlns:mc="http://schemas.openxmlformats.org/markup-compatibility/2006">
              <mc:Choice xmlns:v="urn:schemas-microsoft-com:vml" Requires="v">
                <p:oleObj name="Worksheet" r:id="rId3" imgW="6115272" imgH="2152861" progId="Excel.Sheet.8">
                  <p:embed/>
                </p:oleObj>
              </mc:Choice>
              <mc:Fallback>
                <p:oleObj name="Worksheet" r:id="rId3" imgW="6115272" imgH="2152861" progId="Excel.Sheet.8">
                  <p:embed/>
                  <p:pic>
                    <p:nvPicPr>
                      <p:cNvPr id="57347" name="Object 4">
                        <a:extLst>
                          <a:ext uri="{FF2B5EF4-FFF2-40B4-BE49-F238E27FC236}">
                            <a16:creationId xmlns:a16="http://schemas.microsoft.com/office/drawing/2014/main" id="{DD511BF7-4DE6-B3D8-0927-4BD122B2AD5A}"/>
                          </a:ext>
                        </a:extLst>
                      </p:cNvPr>
                      <p:cNvPicPr>
                        <a:picLocks noChangeAspect="1" noChangeArrowheads="1"/>
                      </p:cNvPicPr>
                      <p:nvPr/>
                    </p:nvPicPr>
                    <p:blipFill>
                      <a:blip r:embed="rId4"/>
                      <a:srcRect/>
                      <a:stretch>
                        <a:fillRect/>
                      </a:stretch>
                    </p:blipFill>
                    <p:spPr bwMode="auto">
                      <a:xfrm>
                        <a:off x="704528" y="1340768"/>
                        <a:ext cx="9471025" cy="4792663"/>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F76CA130-BA69-86D6-8AE0-6DEC257BA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FC46E1-9EFE-E6CE-61DF-C1F07041DB3B}"/>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9B1BD3C1-11EA-936C-85E1-8220DA076FE6}"/>
              </a:ext>
            </a:extLst>
          </p:cNvPr>
          <p:cNvSpPr>
            <a:spLocks noGrp="1"/>
          </p:cNvSpPr>
          <p:nvPr>
            <p:ph idx="14"/>
          </p:nvPr>
        </p:nvSpPr>
        <p:spPr>
          <a:xfrm>
            <a:off x="335361" y="620688"/>
            <a:ext cx="11617292" cy="360040"/>
          </a:xfrm>
        </p:spPr>
        <p:txBody>
          <a:bodyPr/>
          <a:lstStyle/>
          <a:p>
            <a:pPr marL="0" indent="0">
              <a:buNone/>
            </a:pPr>
            <a:r>
              <a:rPr lang="en-CA" sz="2400" u="sng" dirty="0"/>
              <a:t>Step 5: Reconcile the Costs</a:t>
            </a:r>
          </a:p>
        </p:txBody>
      </p:sp>
      <p:graphicFrame>
        <p:nvGraphicFramePr>
          <p:cNvPr id="59395" name="Object 1028">
            <a:extLst>
              <a:ext uri="{FF2B5EF4-FFF2-40B4-BE49-F238E27FC236}">
                <a16:creationId xmlns:a16="http://schemas.microsoft.com/office/drawing/2014/main" id="{FE103D91-7A82-6DCF-1116-34DDDD94625F}"/>
              </a:ext>
            </a:extLst>
          </p:cNvPr>
          <p:cNvGraphicFramePr>
            <a:graphicFrameLocks noChangeAspect="1"/>
          </p:cNvGraphicFramePr>
          <p:nvPr>
            <p:extLst>
              <p:ext uri="{D42A27DB-BD31-4B8C-83A1-F6EECF244321}">
                <p14:modId xmlns:p14="http://schemas.microsoft.com/office/powerpoint/2010/main" val="1953832567"/>
              </p:ext>
            </p:extLst>
          </p:nvPr>
        </p:nvGraphicFramePr>
        <p:xfrm>
          <a:off x="1054366" y="1628800"/>
          <a:ext cx="8882062" cy="4433888"/>
        </p:xfrm>
        <a:graphic>
          <a:graphicData uri="http://schemas.openxmlformats.org/presentationml/2006/ole">
            <mc:AlternateContent xmlns:mc="http://schemas.openxmlformats.org/markup-compatibility/2006">
              <mc:Choice xmlns:v="urn:schemas-microsoft-com:vml" Requires="v">
                <p:oleObj name="Worksheet" r:id="rId3" imgW="4464058" imgH="2013124" progId="Excel.Sheet.8">
                  <p:embed/>
                </p:oleObj>
              </mc:Choice>
              <mc:Fallback>
                <p:oleObj name="Worksheet" r:id="rId3" imgW="4464058" imgH="2013124" progId="Excel.Sheet.8">
                  <p:embed/>
                  <p:pic>
                    <p:nvPicPr>
                      <p:cNvPr id="59395" name="Object 1028">
                        <a:extLst>
                          <a:ext uri="{FF2B5EF4-FFF2-40B4-BE49-F238E27FC236}">
                            <a16:creationId xmlns:a16="http://schemas.microsoft.com/office/drawing/2014/main" id="{FE103D91-7A82-6DCF-1116-34DDDD94625F}"/>
                          </a:ext>
                        </a:extLst>
                      </p:cNvPr>
                      <p:cNvPicPr>
                        <a:picLocks noChangeAspect="1" noChangeArrowheads="1"/>
                      </p:cNvPicPr>
                      <p:nvPr/>
                    </p:nvPicPr>
                    <p:blipFill>
                      <a:blip r:embed="rId4"/>
                      <a:srcRect/>
                      <a:stretch>
                        <a:fillRect/>
                      </a:stretch>
                    </p:blipFill>
                    <p:spPr bwMode="auto">
                      <a:xfrm>
                        <a:off x="1054366" y="1628800"/>
                        <a:ext cx="8882062" cy="4433888"/>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496A73EC-691D-27DA-EE7B-70AB4A6B3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2464" y="1772816"/>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p:txBody>
          <a:bodyPr anchor="b"/>
          <a:lstStyle/>
          <a:p>
            <a:r>
              <a:rPr lang="en-CA" dirty="0"/>
              <a:t>Product Costing</a:t>
            </a:r>
            <a:endParaRPr lang="en-US" sz="3200" dirty="0"/>
          </a:p>
        </p:txBody>
      </p:sp>
      <p:sp>
        <p:nvSpPr>
          <p:cNvPr id="3" name="Subtitle 2">
            <a:extLst>
              <a:ext uri="{FF2B5EF4-FFF2-40B4-BE49-F238E27FC236}">
                <a16:creationId xmlns:a16="http://schemas.microsoft.com/office/drawing/2014/main" id="{6558024A-9185-6E56-9C84-E326C35F655D}"/>
              </a:ext>
            </a:extLst>
          </p:cNvPr>
          <p:cNvSpPr>
            <a:spLocks noGrp="1"/>
          </p:cNvSpPr>
          <p:nvPr>
            <p:ph type="subTitle" idx="1"/>
          </p:nvPr>
        </p:nvSpPr>
        <p:spPr/>
        <p:txBody>
          <a:bodyPr/>
          <a:lstStyle/>
          <a:p>
            <a:r>
              <a:rPr lang="en-US" dirty="0"/>
              <a:t>Let’s change the numbers…</a:t>
            </a:r>
            <a:endParaRPr lang="en-CA" dirty="0"/>
          </a:p>
        </p:txBody>
      </p:sp>
      <p:sp>
        <p:nvSpPr>
          <p:cNvPr id="2" name="TextBox 1"/>
          <p:cNvSpPr txBox="1"/>
          <p:nvPr/>
        </p:nvSpPr>
        <p:spPr>
          <a:xfrm>
            <a:off x="407368" y="4110038"/>
            <a:ext cx="2802370" cy="523220"/>
          </a:xfrm>
          <a:prstGeom prst="rect">
            <a:avLst/>
          </a:prstGeom>
          <a:noFill/>
        </p:spPr>
        <p:txBody>
          <a:bodyPr wrap="none" rtlCol="0">
            <a:spAutoFit/>
          </a:bodyPr>
          <a:lstStyle/>
          <a:p>
            <a:r>
              <a:rPr lang="en-CA" sz="2800" dirty="0">
                <a:solidFill>
                  <a:schemeClr val="bg1"/>
                </a:solidFill>
                <a:latin typeface="Arial" panose="020B0604020202020204" pitchFamily="34" charset="0"/>
                <a:cs typeface="Arial" panose="020B0604020202020204" pitchFamily="34" charset="0"/>
              </a:rPr>
              <a:t>Process Costing</a:t>
            </a:r>
          </a:p>
        </p:txBody>
      </p:sp>
    </p:spTree>
    <p:extLst>
      <p:ext uri="{BB962C8B-B14F-4D97-AF65-F5344CB8AC3E}">
        <p14:creationId xmlns:p14="http://schemas.microsoft.com/office/powerpoint/2010/main" val="1239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335360" y="2747963"/>
            <a:ext cx="10363200" cy="1362075"/>
          </a:xfrm>
        </p:spPr>
        <p:txBody>
          <a:bodyPr anchor="b"/>
          <a:lstStyle/>
          <a:p>
            <a:r>
              <a:rPr lang="en-CA" dirty="0"/>
              <a:t>Product Costing</a:t>
            </a:r>
            <a:endParaRPr lang="en-US" sz="3200" dirty="0"/>
          </a:p>
        </p:txBody>
      </p:sp>
      <p:sp>
        <p:nvSpPr>
          <p:cNvPr id="2" name="TextBox 1"/>
          <p:cNvSpPr txBox="1"/>
          <p:nvPr/>
        </p:nvSpPr>
        <p:spPr>
          <a:xfrm>
            <a:off x="407368" y="4110038"/>
            <a:ext cx="2802370" cy="523220"/>
          </a:xfrm>
          <a:prstGeom prst="rect">
            <a:avLst/>
          </a:prstGeom>
          <a:noFill/>
        </p:spPr>
        <p:txBody>
          <a:bodyPr wrap="none" rtlCol="0">
            <a:spAutoFit/>
          </a:bodyPr>
          <a:lstStyle/>
          <a:p>
            <a:r>
              <a:rPr lang="en-CA" sz="2800" dirty="0">
                <a:solidFill>
                  <a:schemeClr val="bg1"/>
                </a:solidFill>
                <a:latin typeface="Arial" panose="020B0604020202020204" pitchFamily="34" charset="0"/>
                <a:cs typeface="Arial" panose="020B0604020202020204" pitchFamily="34" charset="0"/>
              </a:rPr>
              <a:t>Process Costing</a:t>
            </a:r>
          </a:p>
        </p:txBody>
      </p:sp>
    </p:spTree>
    <p:extLst>
      <p:ext uri="{BB962C8B-B14F-4D97-AF65-F5344CB8AC3E}">
        <p14:creationId xmlns:p14="http://schemas.microsoft.com/office/powerpoint/2010/main" val="586722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4">
            <a:extLst>
              <a:ext uri="{FF2B5EF4-FFF2-40B4-BE49-F238E27FC236}">
                <a16:creationId xmlns:a16="http://schemas.microsoft.com/office/drawing/2014/main" id="{4480DA98-A2B1-840C-93D2-21A40FA71FB3}"/>
              </a:ext>
            </a:extLst>
          </p:cNvPr>
          <p:cNvGraphicFramePr>
            <a:graphicFrameLocks/>
          </p:cNvGraphicFramePr>
          <p:nvPr>
            <p:extLst>
              <p:ext uri="{D42A27DB-BD31-4B8C-83A1-F6EECF244321}">
                <p14:modId xmlns:p14="http://schemas.microsoft.com/office/powerpoint/2010/main" val="2811894947"/>
              </p:ext>
            </p:extLst>
          </p:nvPr>
        </p:nvGraphicFramePr>
        <p:xfrm>
          <a:off x="1758950" y="2254250"/>
          <a:ext cx="8674100" cy="3524250"/>
        </p:xfrm>
        <a:graphic>
          <a:graphicData uri="http://schemas.openxmlformats.org/presentationml/2006/ole">
            <mc:AlternateContent xmlns:mc="http://schemas.openxmlformats.org/markup-compatibility/2006">
              <mc:Choice xmlns:v="urn:schemas-microsoft-com:vml" Requires="v">
                <p:oleObj name="Worksheet" r:id="rId3" imgW="4679899" imgH="1898599" progId="Excel.Sheet.8">
                  <p:embed/>
                </p:oleObj>
              </mc:Choice>
              <mc:Fallback>
                <p:oleObj name="Worksheet" r:id="rId3" imgW="4679899" imgH="1898599" progId="Excel.Sheet.8">
                  <p:embed/>
                  <p:pic>
                    <p:nvPicPr>
                      <p:cNvPr id="40964" name="Object 4">
                        <a:extLst>
                          <a:ext uri="{FF2B5EF4-FFF2-40B4-BE49-F238E27FC236}">
                            <a16:creationId xmlns:a16="http://schemas.microsoft.com/office/drawing/2014/main" id="{4480DA98-A2B1-840C-93D2-21A40FA71FB3}"/>
                          </a:ext>
                        </a:extLst>
                      </p:cNvPr>
                      <p:cNvPicPr>
                        <a:picLocks noChangeArrowheads="1"/>
                      </p:cNvPicPr>
                      <p:nvPr/>
                    </p:nvPicPr>
                    <p:blipFill>
                      <a:blip r:embed="rId4"/>
                      <a:srcRect/>
                      <a:stretch>
                        <a:fillRect/>
                      </a:stretch>
                    </p:blipFill>
                    <p:spPr bwMode="auto">
                      <a:xfrm>
                        <a:off x="1758950" y="2254250"/>
                        <a:ext cx="8674100" cy="3524250"/>
                      </a:xfrm>
                      <a:prstGeom prst="rect">
                        <a:avLst/>
                      </a:prstGeom>
                      <a:noFill/>
                      <a:ln w="76200">
                        <a:solidFill>
                          <a:srgbClr val="0070C0"/>
                        </a:solidFill>
                        <a:miter lim="800000"/>
                        <a:headEnd/>
                        <a:tailEnd/>
                      </a:ln>
                      <a:effectLst/>
                    </p:spPr>
                  </p:pic>
                </p:oleObj>
              </mc:Fallback>
            </mc:AlternateContent>
          </a:graphicData>
        </a:graphic>
      </p:graphicFrame>
      <p:sp>
        <p:nvSpPr>
          <p:cNvPr id="18435" name="Rectangle 3">
            <a:extLst>
              <a:ext uri="{FF2B5EF4-FFF2-40B4-BE49-F238E27FC236}">
                <a16:creationId xmlns:a16="http://schemas.microsoft.com/office/drawing/2014/main" id="{C4F4C0D8-26D4-E566-7D3E-F3E218F78BF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endParaRPr lang="en-US" sz="2600" dirty="0">
              <a:ea typeface="ＭＳ Ｐゴシック" charset="0"/>
              <a:cs typeface="+mn-cs"/>
            </a:endParaRPr>
          </a:p>
        </p:txBody>
      </p:sp>
      <p:sp>
        <p:nvSpPr>
          <p:cNvPr id="2" name="Content Placeholder 1">
            <a:extLst>
              <a:ext uri="{FF2B5EF4-FFF2-40B4-BE49-F238E27FC236}">
                <a16:creationId xmlns:a16="http://schemas.microsoft.com/office/drawing/2014/main" id="{DC8F3E8D-DD49-4514-CE3B-2F439DA08167}"/>
              </a:ext>
            </a:extLst>
          </p:cNvPr>
          <p:cNvSpPr>
            <a:spLocks noGrp="1"/>
          </p:cNvSpPr>
          <p:nvPr>
            <p:ph idx="14"/>
          </p:nvPr>
        </p:nvSpPr>
        <p:spPr>
          <a:xfrm>
            <a:off x="335361" y="620688"/>
            <a:ext cx="11617292" cy="1224136"/>
          </a:xfrm>
        </p:spPr>
        <p:txBody>
          <a:bodyPr/>
          <a:lstStyle/>
          <a:p>
            <a:pPr marL="0" indent="0" algn="ctr">
              <a:buNone/>
            </a:pPr>
            <a:r>
              <a:rPr lang="en-US" sz="2800" dirty="0">
                <a:ea typeface="ＭＳ Ｐゴシック" charset="0"/>
              </a:rPr>
              <a:t>Double Diamond Skis reported the following activity in Shaping and Milling Department for the </a:t>
            </a:r>
            <a:r>
              <a:rPr lang="en-US" sz="2800" dirty="0">
                <a:solidFill>
                  <a:srgbClr val="FF0000"/>
                </a:solidFill>
                <a:ea typeface="ＭＳ Ｐゴシック" charset="0"/>
              </a:rPr>
              <a:t>month of June</a:t>
            </a:r>
            <a:r>
              <a:rPr lang="en-US" sz="2800" dirty="0">
                <a:ea typeface="ＭＳ Ｐゴシック" charset="0"/>
              </a:rPr>
              <a:t>:</a:t>
            </a:r>
          </a:p>
          <a:p>
            <a:pPr marL="0" indent="0" algn="ctr">
              <a:buNone/>
            </a:pPr>
            <a:endParaRPr lang="en-CA" dirty="0"/>
          </a:p>
        </p:txBody>
      </p:sp>
      <p:pic>
        <p:nvPicPr>
          <p:cNvPr id="40965" name="Picture 6" descr="j0199084">
            <a:extLst>
              <a:ext uri="{FF2B5EF4-FFF2-40B4-BE49-F238E27FC236}">
                <a16:creationId xmlns:a16="http://schemas.microsoft.com/office/drawing/2014/main" id="{FBFBDC1E-D934-1EE6-6AB8-ED6F1B247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6663670"/>
      </p:ext>
    </p:extLst>
  </p:cSld>
  <p:clrMapOvr>
    <a:masterClrMapping/>
  </p:clrMapOvr>
  <p:transition>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D28C74F-5031-5181-D0EF-B61F918E90D0}"/>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Weighted-Average Example</a:t>
            </a:r>
          </a:p>
        </p:txBody>
      </p:sp>
      <p:sp>
        <p:nvSpPr>
          <p:cNvPr id="2" name="Content Placeholder 1">
            <a:extLst>
              <a:ext uri="{FF2B5EF4-FFF2-40B4-BE49-F238E27FC236}">
                <a16:creationId xmlns:a16="http://schemas.microsoft.com/office/drawing/2014/main" id="{CE97F57B-F291-D987-F625-03CC4AB52E32}"/>
              </a:ext>
            </a:extLst>
          </p:cNvPr>
          <p:cNvSpPr>
            <a:spLocks noGrp="1"/>
          </p:cNvSpPr>
          <p:nvPr>
            <p:ph idx="14"/>
          </p:nvPr>
        </p:nvSpPr>
        <p:spPr>
          <a:xfrm>
            <a:off x="263353" y="620688"/>
            <a:ext cx="11689300" cy="1152128"/>
          </a:xfrm>
        </p:spPr>
        <p:txBody>
          <a:bodyPr/>
          <a:lstStyle/>
          <a:p>
            <a:r>
              <a:rPr lang="en-US" sz="2800" dirty="0">
                <a:ea typeface="ＭＳ Ｐゴシック" charset="0"/>
              </a:rPr>
              <a:t>The first step in calculating the equivalent units is to identify the units </a:t>
            </a:r>
            <a:r>
              <a:rPr lang="en-US" sz="2800" dirty="0">
                <a:solidFill>
                  <a:srgbClr val="ED037C"/>
                </a:solidFill>
                <a:ea typeface="ＭＳ Ｐゴシック" charset="0"/>
              </a:rPr>
              <a:t>completed and transferred out </a:t>
            </a:r>
            <a:r>
              <a:rPr lang="en-US" sz="2800" dirty="0">
                <a:ea typeface="ＭＳ Ｐゴシック" charset="0"/>
              </a:rPr>
              <a:t>of the department in June (4,800 units)</a:t>
            </a:r>
          </a:p>
          <a:p>
            <a:pPr marL="0" indent="0">
              <a:buNone/>
            </a:pPr>
            <a:endParaRPr lang="en-CA" dirty="0"/>
          </a:p>
        </p:txBody>
      </p:sp>
      <p:graphicFrame>
        <p:nvGraphicFramePr>
          <p:cNvPr id="43012" name="Object 4">
            <a:extLst>
              <a:ext uri="{FF2B5EF4-FFF2-40B4-BE49-F238E27FC236}">
                <a16:creationId xmlns:a16="http://schemas.microsoft.com/office/drawing/2014/main" id="{319C7CCF-CC92-E75E-C50C-D55A43CD81D6}"/>
              </a:ext>
            </a:extLst>
          </p:cNvPr>
          <p:cNvGraphicFramePr>
            <a:graphicFrameLocks/>
          </p:cNvGraphicFramePr>
          <p:nvPr>
            <p:extLst>
              <p:ext uri="{D42A27DB-BD31-4B8C-83A1-F6EECF244321}">
                <p14:modId xmlns:p14="http://schemas.microsoft.com/office/powerpoint/2010/main" val="644641802"/>
              </p:ext>
            </p:extLst>
          </p:nvPr>
        </p:nvGraphicFramePr>
        <p:xfrm>
          <a:off x="1668463" y="2028825"/>
          <a:ext cx="8855075" cy="3403600"/>
        </p:xfrm>
        <a:graphic>
          <a:graphicData uri="http://schemas.openxmlformats.org/presentationml/2006/ole">
            <mc:AlternateContent xmlns:mc="http://schemas.openxmlformats.org/markup-compatibility/2006">
              <mc:Choice xmlns:v="urn:schemas-microsoft-com:vml" Requires="v">
                <p:oleObj name="Worksheet" r:id="rId3" imgW="4400550" imgH="1714500" progId="Excel.Sheet.8">
                  <p:embed/>
                </p:oleObj>
              </mc:Choice>
              <mc:Fallback>
                <p:oleObj name="Worksheet" r:id="rId3" imgW="4400550" imgH="1714500" progId="Excel.Sheet.8">
                  <p:embed/>
                  <p:pic>
                    <p:nvPicPr>
                      <p:cNvPr id="43012" name="Object 4">
                        <a:extLst>
                          <a:ext uri="{FF2B5EF4-FFF2-40B4-BE49-F238E27FC236}">
                            <a16:creationId xmlns:a16="http://schemas.microsoft.com/office/drawing/2014/main" id="{319C7CCF-CC92-E75E-C50C-D55A43CD81D6}"/>
                          </a:ext>
                        </a:extLst>
                      </p:cNvPr>
                      <p:cNvPicPr>
                        <a:picLocks noChangeArrowheads="1"/>
                      </p:cNvPicPr>
                      <p:nvPr/>
                    </p:nvPicPr>
                    <p:blipFill>
                      <a:blip r:embed="rId4"/>
                      <a:srcRect/>
                      <a:stretch>
                        <a:fillRect/>
                      </a:stretch>
                    </p:blipFill>
                    <p:spPr bwMode="auto">
                      <a:xfrm>
                        <a:off x="1668463" y="2028825"/>
                        <a:ext cx="8855075" cy="3403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416D5C5D-8857-3959-06E0-00DB59987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2037320"/>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452460"/>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1219FCE-9D64-C8F3-91C5-AEF3EEB2CE5C}"/>
              </a:ext>
            </a:extLst>
          </p:cNvPr>
          <p:cNvSpPr>
            <a:spLocks noGrp="1" noChangeArrowheads="1"/>
          </p:cNvSpPr>
          <p:nvPr>
            <p:ph type="subTitle" idx="1"/>
          </p:nvPr>
        </p:nvSpPr>
        <p:spPr/>
        <p:txBody>
          <a:bodyPr vert="horz" lIns="90488" tIns="44450" rIns="90488" bIns="44450" numCol="1" rtlCol="0">
            <a:noAutofit/>
          </a:bodyPr>
          <a:lstStyle/>
          <a:p>
            <a:pPr eaLnBrk="1" hangingPunct="1">
              <a:buFont typeface="Times" charset="0"/>
              <a:buNone/>
              <a:defRPr/>
            </a:pPr>
            <a:r>
              <a:rPr lang="en-US" sz="2400" dirty="0">
                <a:ea typeface="ＭＳ Ｐゴシック" charset="0"/>
                <a:cs typeface="+mn-cs"/>
              </a:rPr>
              <a:t>Weighted Average Example</a:t>
            </a:r>
          </a:p>
        </p:txBody>
      </p:sp>
      <p:sp>
        <p:nvSpPr>
          <p:cNvPr id="2" name="Content Placeholder 1">
            <a:extLst>
              <a:ext uri="{FF2B5EF4-FFF2-40B4-BE49-F238E27FC236}">
                <a16:creationId xmlns:a16="http://schemas.microsoft.com/office/drawing/2014/main" id="{68D6BF6F-385A-9989-8D6F-6A0406F76D2A}"/>
              </a:ext>
            </a:extLst>
          </p:cNvPr>
          <p:cNvSpPr>
            <a:spLocks noGrp="1"/>
          </p:cNvSpPr>
          <p:nvPr>
            <p:ph idx="14"/>
          </p:nvPr>
        </p:nvSpPr>
        <p:spPr>
          <a:xfrm>
            <a:off x="590120" y="764704"/>
            <a:ext cx="11329260" cy="1512168"/>
          </a:xfrm>
        </p:spPr>
        <p:txBody>
          <a:bodyPr/>
          <a:lstStyle/>
          <a:p>
            <a:pPr marL="0" indent="0">
              <a:buNone/>
            </a:pPr>
            <a:r>
              <a:rPr lang="en-US" altLang="en-US" sz="2800" dirty="0"/>
              <a:t>The </a:t>
            </a:r>
            <a:r>
              <a:rPr lang="en-US" altLang="en-US" sz="2800" dirty="0">
                <a:solidFill>
                  <a:srgbClr val="000000"/>
                </a:solidFill>
              </a:rPr>
              <a:t>second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materials</a:t>
            </a:r>
            <a:r>
              <a:rPr lang="en-US" altLang="en-US" sz="2800" dirty="0"/>
              <a:t> for the month (100 units) and add this to the 4,800 units from step one.</a:t>
            </a:r>
          </a:p>
          <a:p>
            <a:endParaRPr lang="en-CA" dirty="0"/>
          </a:p>
        </p:txBody>
      </p:sp>
      <p:graphicFrame>
        <p:nvGraphicFramePr>
          <p:cNvPr id="45060" name="Object 4">
            <a:extLst>
              <a:ext uri="{FF2B5EF4-FFF2-40B4-BE49-F238E27FC236}">
                <a16:creationId xmlns:a16="http://schemas.microsoft.com/office/drawing/2014/main" id="{3977269B-50D4-F099-7CF1-31231A7EBC81}"/>
              </a:ext>
            </a:extLst>
          </p:cNvPr>
          <p:cNvGraphicFramePr>
            <a:graphicFrameLocks/>
          </p:cNvGraphicFramePr>
          <p:nvPr>
            <p:extLst>
              <p:ext uri="{D42A27DB-BD31-4B8C-83A1-F6EECF244321}">
                <p14:modId xmlns:p14="http://schemas.microsoft.com/office/powerpoint/2010/main" val="3616913370"/>
              </p:ext>
            </p:extLst>
          </p:nvPr>
        </p:nvGraphicFramePr>
        <p:xfrm>
          <a:off x="1651000" y="2582863"/>
          <a:ext cx="8832850" cy="3554412"/>
        </p:xfrm>
        <a:graphic>
          <a:graphicData uri="http://schemas.openxmlformats.org/presentationml/2006/ole">
            <mc:AlternateContent xmlns:mc="http://schemas.openxmlformats.org/markup-compatibility/2006">
              <mc:Choice xmlns:v="urn:schemas-microsoft-com:vml" Requires="v">
                <p:oleObj name="Worksheet" r:id="rId3" imgW="4400550" imgH="1797101" progId="Excel.Sheet.8">
                  <p:embed/>
                </p:oleObj>
              </mc:Choice>
              <mc:Fallback>
                <p:oleObj name="Worksheet" r:id="rId3" imgW="4400550" imgH="1797101" progId="Excel.Sheet.8">
                  <p:embed/>
                  <p:pic>
                    <p:nvPicPr>
                      <p:cNvPr id="45060" name="Object 4">
                        <a:extLst>
                          <a:ext uri="{FF2B5EF4-FFF2-40B4-BE49-F238E27FC236}">
                            <a16:creationId xmlns:a16="http://schemas.microsoft.com/office/drawing/2014/main" id="{3977269B-50D4-F099-7CF1-31231A7EBC81}"/>
                          </a:ext>
                        </a:extLst>
                      </p:cNvPr>
                      <p:cNvPicPr>
                        <a:picLocks noChangeArrowheads="1"/>
                      </p:cNvPicPr>
                      <p:nvPr/>
                    </p:nvPicPr>
                    <p:blipFill>
                      <a:blip r:embed="rId4"/>
                      <a:srcRect/>
                      <a:stretch>
                        <a:fillRect/>
                      </a:stretch>
                    </p:blipFill>
                    <p:spPr bwMode="auto">
                      <a:xfrm>
                        <a:off x="1651000" y="2582863"/>
                        <a:ext cx="8832850" cy="3554412"/>
                      </a:xfrm>
                      <a:prstGeom prst="rect">
                        <a:avLst/>
                      </a:prstGeom>
                      <a:noFill/>
                      <a:ln w="76200">
                        <a:solidFill>
                          <a:srgbClr val="0070C0"/>
                        </a:solidFill>
                        <a:miter lim="800000"/>
                        <a:headEnd/>
                        <a:tailEnd/>
                      </a:ln>
                      <a:effectLst/>
                    </p:spPr>
                  </p:pic>
                </p:oleObj>
              </mc:Fallback>
            </mc:AlternateContent>
          </a:graphicData>
        </a:graphic>
      </p:graphicFrame>
      <p:pic>
        <p:nvPicPr>
          <p:cNvPr id="4" name="Picture 6" descr="j0199084">
            <a:extLst>
              <a:ext uri="{FF2B5EF4-FFF2-40B4-BE49-F238E27FC236}">
                <a16:creationId xmlns:a16="http://schemas.microsoft.com/office/drawing/2014/main" id="{99F334A4-845B-F63F-86A2-977D4F6DB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512" y="1978342"/>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76308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1B4386-99E5-D433-2ED6-4FE1B005B1F4}"/>
              </a:ext>
            </a:extLst>
          </p:cNvPr>
          <p:cNvSpPr>
            <a:spLocks noGrp="1"/>
          </p:cNvSpPr>
          <p:nvPr>
            <p:ph type="subTitle" idx="1"/>
          </p:nvPr>
        </p:nvSpPr>
        <p:spPr/>
        <p:txBody>
          <a:bodyPr>
            <a:normAutofit/>
          </a:bodyPr>
          <a:lstStyle/>
          <a:p>
            <a:r>
              <a:rPr lang="en-CA" sz="2400" dirty="0"/>
              <a:t>Weighted Average Example</a:t>
            </a:r>
          </a:p>
        </p:txBody>
      </p:sp>
      <p:sp>
        <p:nvSpPr>
          <p:cNvPr id="3" name="Content Placeholder 2">
            <a:extLst>
              <a:ext uri="{FF2B5EF4-FFF2-40B4-BE49-F238E27FC236}">
                <a16:creationId xmlns:a16="http://schemas.microsoft.com/office/drawing/2014/main" id="{A8654494-46C0-3799-9E9D-068D4B9F4139}"/>
              </a:ext>
            </a:extLst>
          </p:cNvPr>
          <p:cNvSpPr>
            <a:spLocks noGrp="1"/>
          </p:cNvSpPr>
          <p:nvPr>
            <p:ph idx="14"/>
          </p:nvPr>
        </p:nvSpPr>
        <p:spPr>
          <a:xfrm>
            <a:off x="251350" y="728028"/>
            <a:ext cx="11689300" cy="1440160"/>
          </a:xfrm>
        </p:spPr>
        <p:txBody>
          <a:bodyPr/>
          <a:lstStyle/>
          <a:p>
            <a:pPr marL="0" indent="0">
              <a:buNone/>
            </a:pPr>
            <a:r>
              <a:rPr lang="en-US" altLang="en-US" sz="2800" dirty="0"/>
              <a:t>The </a:t>
            </a:r>
            <a:r>
              <a:rPr lang="en-US" altLang="en-US" sz="2800" dirty="0">
                <a:solidFill>
                  <a:srgbClr val="000000"/>
                </a:solidFill>
              </a:rPr>
              <a:t>third step </a:t>
            </a:r>
            <a:r>
              <a:rPr lang="en-US" altLang="en-US" sz="2800" dirty="0"/>
              <a:t>is to identify the </a:t>
            </a:r>
            <a:r>
              <a:rPr lang="en-US" altLang="en-US" sz="2800" i="1" dirty="0">
                <a:solidFill>
                  <a:schemeClr val="tx2"/>
                </a:solidFill>
              </a:rPr>
              <a:t>equivalent units</a:t>
            </a:r>
            <a:r>
              <a:rPr lang="en-US" altLang="en-US" sz="2800" dirty="0"/>
              <a:t> of production in </a:t>
            </a:r>
            <a:r>
              <a:rPr lang="en-US" altLang="en-US" sz="2800" i="1" dirty="0">
                <a:solidFill>
                  <a:schemeClr val="tx2"/>
                </a:solidFill>
              </a:rPr>
              <a:t>ending work in process</a:t>
            </a:r>
            <a:r>
              <a:rPr lang="en-US" altLang="en-US" sz="2800" dirty="0"/>
              <a:t> with respect to </a:t>
            </a:r>
            <a:r>
              <a:rPr lang="en-US" altLang="en-US" sz="2800" b="1" i="1" u="sng" dirty="0">
                <a:solidFill>
                  <a:schemeClr val="tx2"/>
                </a:solidFill>
              </a:rPr>
              <a:t>conversion</a:t>
            </a:r>
            <a:r>
              <a:rPr lang="en-US" altLang="en-US" sz="2800" dirty="0"/>
              <a:t> for the month (100 units) and add this to the 4,800 units from step one.</a:t>
            </a:r>
          </a:p>
          <a:p>
            <a:endParaRPr lang="en-CA" dirty="0"/>
          </a:p>
        </p:txBody>
      </p:sp>
      <p:graphicFrame>
        <p:nvGraphicFramePr>
          <p:cNvPr id="47108" name="Object 5">
            <a:extLst>
              <a:ext uri="{FF2B5EF4-FFF2-40B4-BE49-F238E27FC236}">
                <a16:creationId xmlns:a16="http://schemas.microsoft.com/office/drawing/2014/main" id="{2AEBA9C5-5830-ACA9-F7A0-A46256E35185}"/>
              </a:ext>
            </a:extLst>
          </p:cNvPr>
          <p:cNvGraphicFramePr>
            <a:graphicFrameLocks/>
          </p:cNvGraphicFramePr>
          <p:nvPr>
            <p:extLst>
              <p:ext uri="{D42A27DB-BD31-4B8C-83A1-F6EECF244321}">
                <p14:modId xmlns:p14="http://schemas.microsoft.com/office/powerpoint/2010/main" val="1191189451"/>
              </p:ext>
            </p:extLst>
          </p:nvPr>
        </p:nvGraphicFramePr>
        <p:xfrm>
          <a:off x="1415480" y="2578350"/>
          <a:ext cx="8834437" cy="3554412"/>
        </p:xfrm>
        <a:graphic>
          <a:graphicData uri="http://schemas.openxmlformats.org/presentationml/2006/ole">
            <mc:AlternateContent xmlns:mc="http://schemas.openxmlformats.org/markup-compatibility/2006">
              <mc:Choice xmlns:v="urn:schemas-microsoft-com:vml" Requires="v">
                <p:oleObj name="Worksheet" r:id="rId3" imgW="4400550" imgH="1797101" progId="Excel.Sheet.8">
                  <p:embed/>
                </p:oleObj>
              </mc:Choice>
              <mc:Fallback>
                <p:oleObj name="Worksheet" r:id="rId3" imgW="4400550" imgH="1797101" progId="Excel.Sheet.8">
                  <p:embed/>
                  <p:pic>
                    <p:nvPicPr>
                      <p:cNvPr id="47108" name="Object 5">
                        <a:extLst>
                          <a:ext uri="{FF2B5EF4-FFF2-40B4-BE49-F238E27FC236}">
                            <a16:creationId xmlns:a16="http://schemas.microsoft.com/office/drawing/2014/main" id="{2AEBA9C5-5830-ACA9-F7A0-A46256E35185}"/>
                          </a:ext>
                        </a:extLst>
                      </p:cNvPr>
                      <p:cNvPicPr>
                        <a:picLocks noChangeArrowheads="1"/>
                      </p:cNvPicPr>
                      <p:nvPr/>
                    </p:nvPicPr>
                    <p:blipFill>
                      <a:blip r:embed="rId4"/>
                      <a:srcRect/>
                      <a:stretch>
                        <a:fillRect/>
                      </a:stretch>
                    </p:blipFill>
                    <p:spPr bwMode="auto">
                      <a:xfrm>
                        <a:off x="1415480" y="2578350"/>
                        <a:ext cx="8834437" cy="3554412"/>
                      </a:xfrm>
                      <a:prstGeom prst="rect">
                        <a:avLst/>
                      </a:prstGeom>
                      <a:noFill/>
                      <a:ln w="76200">
                        <a:solidFill>
                          <a:srgbClr val="0070C0"/>
                        </a:solidFill>
                        <a:miter lim="800000"/>
                        <a:headEnd/>
                        <a:tailEnd/>
                      </a:ln>
                      <a:effectLst/>
                    </p:spPr>
                  </p:pic>
                </p:oleObj>
              </mc:Fallback>
            </mc:AlternateContent>
          </a:graphicData>
        </a:graphic>
      </p:graphicFrame>
      <p:pic>
        <p:nvPicPr>
          <p:cNvPr id="5" name="Picture 6" descr="j0199084">
            <a:extLst>
              <a:ext uri="{FF2B5EF4-FFF2-40B4-BE49-F238E27FC236}">
                <a16:creationId xmlns:a16="http://schemas.microsoft.com/office/drawing/2014/main" id="{E6EAD56C-ED3E-E556-F1B5-658ED2496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0496" y="1844824"/>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770513"/>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EA22E-1556-7078-0789-4403D752ECD9}"/>
              </a:ext>
            </a:extLst>
          </p:cNvPr>
          <p:cNvSpPr>
            <a:spLocks noGrp="1"/>
          </p:cNvSpPr>
          <p:nvPr>
            <p:ph idx="14"/>
          </p:nvPr>
        </p:nvSpPr>
        <p:spPr>
          <a:xfrm>
            <a:off x="335361" y="620688"/>
            <a:ext cx="11617291" cy="720080"/>
          </a:xfrm>
        </p:spPr>
        <p:txBody>
          <a:bodyPr/>
          <a:lstStyle/>
          <a:p>
            <a:r>
              <a:rPr lang="en-US" altLang="en-US" sz="2800" u="sng" dirty="0">
                <a:solidFill>
                  <a:srgbClr val="0070C0"/>
                </a:solidFill>
              </a:rPr>
              <a:t>Step 3:</a:t>
            </a:r>
            <a:r>
              <a:rPr lang="en-US" altLang="en-US" sz="2800" u="sng" dirty="0">
                <a:solidFill>
                  <a:srgbClr val="FF0000"/>
                </a:solidFill>
              </a:rPr>
              <a:t> </a:t>
            </a:r>
            <a:r>
              <a:rPr lang="en-US" altLang="en-US" sz="2800" u="sng" dirty="0"/>
              <a:t>Compute Cost Per Equivalent Unit</a:t>
            </a:r>
            <a:endParaRPr lang="en-CA" sz="2800" u="sng" dirty="0"/>
          </a:p>
        </p:txBody>
      </p:sp>
      <p:sp>
        <p:nvSpPr>
          <p:cNvPr id="4" name="Subtitle 3">
            <a:extLst>
              <a:ext uri="{FF2B5EF4-FFF2-40B4-BE49-F238E27FC236}">
                <a16:creationId xmlns:a16="http://schemas.microsoft.com/office/drawing/2014/main" id="{8CB67A1C-1CCE-9DC0-4283-5043D3062435}"/>
              </a:ext>
            </a:extLst>
          </p:cNvPr>
          <p:cNvSpPr>
            <a:spLocks noGrp="1"/>
          </p:cNvSpPr>
          <p:nvPr>
            <p:ph type="subTitle" idx="1"/>
          </p:nvPr>
        </p:nvSpPr>
        <p:spPr/>
        <p:txBody>
          <a:bodyPr>
            <a:normAutofit/>
          </a:bodyPr>
          <a:lstStyle/>
          <a:p>
            <a:r>
              <a:rPr lang="en-CA" sz="2400" dirty="0"/>
              <a:t>Weighted Average Example</a:t>
            </a:r>
          </a:p>
        </p:txBody>
      </p:sp>
      <p:sp>
        <p:nvSpPr>
          <p:cNvPr id="7" name="TextBox 6">
            <a:extLst>
              <a:ext uri="{FF2B5EF4-FFF2-40B4-BE49-F238E27FC236}">
                <a16:creationId xmlns:a16="http://schemas.microsoft.com/office/drawing/2014/main" id="{66228858-2EE1-7548-572D-BE971BECFA49}"/>
              </a:ext>
            </a:extLst>
          </p:cNvPr>
          <p:cNvSpPr txBox="1"/>
          <p:nvPr/>
        </p:nvSpPr>
        <p:spPr>
          <a:xfrm>
            <a:off x="2207568" y="1628800"/>
            <a:ext cx="6288360" cy="3998018"/>
          </a:xfrm>
          <a:prstGeom prst="rect">
            <a:avLst/>
          </a:prstGeom>
          <a:solidFill>
            <a:schemeClr val="accent1">
              <a:lumMod val="20000"/>
              <a:lumOff val="80000"/>
            </a:schemeClr>
          </a:solidFill>
          <a:ln w="38100">
            <a:solidFill>
              <a:srgbClr val="0000CC"/>
            </a:solidFill>
          </a:ln>
        </p:spPr>
        <p:txBody>
          <a:bodyPr wrap="square">
            <a:spAutoFit/>
          </a:bodyPr>
          <a:lstStyle/>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Beginning work in process:                     200 units			  </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Materials:     55% complete	    $	9,600</a:t>
            </a:r>
          </a:p>
          <a:p>
            <a:pPr eaLnBrk="1" hangingPunct="1">
              <a:lnSpc>
                <a:spcPct val="90000"/>
              </a:lnSpc>
              <a:spcBef>
                <a:spcPct val="5000"/>
              </a:spcBef>
              <a:buFont typeface="Times" panose="02020603050405020304" pitchFamily="1" charset="0"/>
              <a:buNone/>
            </a:pPr>
            <a:r>
              <a:rPr lang="en-US" altLang="en-US" b="1" dirty="0">
                <a:solidFill>
                  <a:srgbClr val="3333FF"/>
                </a:solidFill>
                <a:latin typeface="Arial" panose="020B0604020202020204" pitchFamily="34" charset="0"/>
                <a:cs typeface="Arial" panose="020B0604020202020204" pitchFamily="34" charset="0"/>
              </a:rPr>
              <a:t>	Conversion: 30% complete		5,575</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started during June		5,000 units</a:t>
            </a:r>
          </a:p>
          <a:p>
            <a:pPr eaLnBrk="1" hangingPunct="1">
              <a:lnSpc>
                <a:spcPct val="90000"/>
              </a:lnSpc>
              <a:spcBef>
                <a:spcPct val="5000"/>
              </a:spcBef>
              <a:buFont typeface="Times" panose="02020603050405020304" pitchFamily="1" charset="0"/>
              <a:buNone/>
            </a:pPr>
            <a:r>
              <a:rPr lang="en-US" altLang="en-US" b="1" dirty="0">
                <a:solidFill>
                  <a:srgbClr val="CC3300"/>
                </a:solidFill>
                <a:latin typeface="Arial" panose="020B0604020202020204" pitchFamily="34" charset="0"/>
                <a:cs typeface="Arial" panose="020B0604020202020204" pitchFamily="34" charset="0"/>
              </a:rPr>
              <a:t>Production completed during June	4,000 units</a:t>
            </a:r>
          </a:p>
          <a:p>
            <a:pPr eaLnBrk="1" hangingPunct="1">
              <a:lnSpc>
                <a:spcPct val="90000"/>
              </a:lnSpc>
              <a:spcBef>
                <a:spcPct val="5000"/>
              </a:spcBef>
              <a:buFont typeface="Times" panose="02020603050405020304" pitchFamily="1" charset="0"/>
              <a:buNone/>
            </a:pP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Costs added to production in June</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Materials cost		 	$  368,600</a:t>
            </a:r>
          </a:p>
          <a:p>
            <a:pPr eaLnBrk="1" hangingPunct="1">
              <a:lnSpc>
                <a:spcPct val="90000"/>
              </a:lnSpc>
              <a:spcBef>
                <a:spcPct val="5000"/>
              </a:spcBef>
              <a:buFont typeface="Times" panose="02020603050405020304" pitchFamily="1" charset="0"/>
              <a:buNone/>
            </a:pPr>
            <a:r>
              <a:rPr lang="en-US" altLang="en-US" b="1" dirty="0">
                <a:solidFill>
                  <a:schemeClr val="tx2"/>
                </a:solidFill>
                <a:latin typeface="Arial" panose="020B0604020202020204" pitchFamily="34" charset="0"/>
                <a:cs typeface="Arial" panose="020B0604020202020204" pitchFamily="34" charset="0"/>
              </a:rPr>
              <a:t>	Conversion cost                              $  350,900				</a:t>
            </a:r>
            <a:endParaRPr lang="en-US" altLang="en-US" b="1" dirty="0">
              <a:latin typeface="Arial" panose="020B0604020202020204" pitchFamily="34" charset="0"/>
              <a:cs typeface="Arial" panose="020B0604020202020204" pitchFamily="34" charset="0"/>
            </a:endParaRP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Ending work in process</a:t>
            </a:r>
            <a:r>
              <a:rPr lang="en-US" altLang="en-US" b="1" dirty="0">
                <a:solidFill>
                  <a:srgbClr val="FF0000"/>
                </a:solidFill>
                <a:latin typeface="Arial" panose="020B0604020202020204" pitchFamily="34" charset="0"/>
                <a:cs typeface="Arial" panose="020B0604020202020204" pitchFamily="34" charset="0"/>
              </a:rPr>
              <a:t>		 </a:t>
            </a:r>
            <a:r>
              <a:rPr lang="en-US" altLang="en-US" b="1" dirty="0">
                <a:solidFill>
                  <a:srgbClr val="008000"/>
                </a:solidFill>
                <a:latin typeface="Arial" panose="020B0604020202020204" pitchFamily="34" charset="0"/>
                <a:cs typeface="Arial" panose="020B0604020202020204" pitchFamily="34" charset="0"/>
              </a:rPr>
              <a:t>  	1200 units</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Materials:	   40% complete</a:t>
            </a:r>
          </a:p>
          <a:p>
            <a:pPr eaLnBrk="1" hangingPunct="1">
              <a:lnSpc>
                <a:spcPct val="90000"/>
              </a:lnSpc>
              <a:spcBef>
                <a:spcPct val="5000"/>
              </a:spcBef>
              <a:buFont typeface="Times" panose="02020603050405020304" pitchFamily="1" charset="0"/>
              <a:buNone/>
            </a:pPr>
            <a:r>
              <a:rPr lang="en-US" altLang="en-US" b="1" dirty="0">
                <a:solidFill>
                  <a:srgbClr val="008000"/>
                </a:solidFill>
                <a:latin typeface="Arial" panose="020B0604020202020204" pitchFamily="34" charset="0"/>
                <a:cs typeface="Arial" panose="020B0604020202020204" pitchFamily="34" charset="0"/>
              </a:rPr>
              <a:t>	Conversion:	   25% complete</a:t>
            </a:r>
            <a:endParaRPr lang="en-CA" dirty="0">
              <a:latin typeface="Arial" panose="020B0604020202020204" pitchFamily="34" charset="0"/>
              <a:cs typeface="Arial" panose="020B0604020202020204" pitchFamily="34" charset="0"/>
            </a:endParaRPr>
          </a:p>
        </p:txBody>
      </p:sp>
      <p:pic>
        <p:nvPicPr>
          <p:cNvPr id="8" name="Picture 6" descr="j0199084">
            <a:extLst>
              <a:ext uri="{FF2B5EF4-FFF2-40B4-BE49-F238E27FC236}">
                <a16:creationId xmlns:a16="http://schemas.microsoft.com/office/drawing/2014/main" id="{D177B7C5-1801-AA30-0C63-F60385C72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870475"/>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57B713-5168-D8FF-257A-FE7914DB9C1D}"/>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0DD4050F-DEAB-FD1C-9DF1-951B73C4EBA9}"/>
              </a:ext>
            </a:extLst>
          </p:cNvPr>
          <p:cNvSpPr>
            <a:spLocks noGrp="1"/>
          </p:cNvSpPr>
          <p:nvPr>
            <p:ph idx="14"/>
          </p:nvPr>
        </p:nvSpPr>
        <p:spPr>
          <a:xfrm>
            <a:off x="215346" y="819150"/>
            <a:ext cx="11761308" cy="563563"/>
          </a:xfrm>
        </p:spPr>
        <p:txBody>
          <a:bodyPr/>
          <a:lstStyle/>
          <a:p>
            <a:pPr marL="0" indent="0">
              <a:buNone/>
            </a:pPr>
            <a:r>
              <a:rPr lang="en-US" altLang="en-US" sz="2400" b="1" dirty="0"/>
              <a:t>The formula for computing the cost per equivalent unit is:</a:t>
            </a:r>
          </a:p>
          <a:p>
            <a:endParaRPr lang="en-CA" dirty="0"/>
          </a:p>
        </p:txBody>
      </p:sp>
      <p:grpSp>
        <p:nvGrpSpPr>
          <p:cNvPr id="51204" name="Group 14">
            <a:extLst>
              <a:ext uri="{FF2B5EF4-FFF2-40B4-BE49-F238E27FC236}">
                <a16:creationId xmlns:a16="http://schemas.microsoft.com/office/drawing/2014/main" id="{11C20FCD-4015-A395-7CE7-0FABC5B64698}"/>
              </a:ext>
            </a:extLst>
          </p:cNvPr>
          <p:cNvGrpSpPr>
            <a:grpSpLocks/>
          </p:cNvGrpSpPr>
          <p:nvPr/>
        </p:nvGrpSpPr>
        <p:grpSpPr bwMode="auto">
          <a:xfrm>
            <a:off x="1127448" y="2276872"/>
            <a:ext cx="9028112" cy="1994520"/>
            <a:chOff x="91" y="1907"/>
            <a:chExt cx="5568" cy="1200"/>
          </a:xfrm>
          <a:solidFill>
            <a:schemeClr val="accent1">
              <a:lumMod val="20000"/>
              <a:lumOff val="80000"/>
            </a:schemeClr>
          </a:solidFill>
        </p:grpSpPr>
        <p:sp>
          <p:nvSpPr>
            <p:cNvPr id="23558" name="Rectangle 5">
              <a:extLst>
                <a:ext uri="{FF2B5EF4-FFF2-40B4-BE49-F238E27FC236}">
                  <a16:creationId xmlns:a16="http://schemas.microsoft.com/office/drawing/2014/main" id="{D203BD1A-B9A5-FE92-1BA6-CC33B7EBCA4B}"/>
                </a:ext>
              </a:extLst>
            </p:cNvPr>
            <p:cNvSpPr>
              <a:spLocks noChangeArrowheads="1"/>
            </p:cNvSpPr>
            <p:nvPr/>
          </p:nvSpPr>
          <p:spPr bwMode="auto">
            <a:xfrm>
              <a:off x="91" y="1907"/>
              <a:ext cx="5568" cy="1200"/>
            </a:xfrm>
            <a:prstGeom prst="rect">
              <a:avLst/>
            </a:prstGeom>
            <a:grpFill/>
            <a:ln w="28575">
              <a:solidFill>
                <a:schemeClr val="accent1">
                  <a:shade val="15000"/>
                </a:schemeClr>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CA">
                <a:latin typeface="Arial" charset="0"/>
                <a:ea typeface="ＭＳ Ｐゴシック" charset="0"/>
              </a:endParaRPr>
            </a:p>
          </p:txBody>
        </p:sp>
        <p:sp>
          <p:nvSpPr>
            <p:cNvPr id="51206" name="Rectangle 6">
              <a:extLst>
                <a:ext uri="{FF2B5EF4-FFF2-40B4-BE49-F238E27FC236}">
                  <a16:creationId xmlns:a16="http://schemas.microsoft.com/office/drawing/2014/main" id="{3D2CB038-ADF5-AC91-9C62-3CA7831851B5}"/>
                </a:ext>
              </a:extLst>
            </p:cNvPr>
            <p:cNvSpPr>
              <a:spLocks noChangeArrowheads="1"/>
            </p:cNvSpPr>
            <p:nvPr/>
          </p:nvSpPr>
          <p:spPr bwMode="auto">
            <a:xfrm>
              <a:off x="98" y="2077"/>
              <a:ext cx="1102" cy="754"/>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400" b="1" dirty="0">
                  <a:solidFill>
                    <a:schemeClr val="tx2"/>
                  </a:solidFill>
                </a:rPr>
                <a:t>Cost per</a:t>
              </a:r>
              <a:br>
                <a:rPr lang="en-US" altLang="en-US" sz="2400" b="1" dirty="0">
                  <a:solidFill>
                    <a:schemeClr val="tx2"/>
                  </a:solidFill>
                </a:rPr>
              </a:br>
              <a:r>
                <a:rPr lang="en-US" altLang="en-US" sz="2400" b="1" dirty="0">
                  <a:solidFill>
                    <a:schemeClr val="tx2"/>
                  </a:solidFill>
                </a:rPr>
                <a:t>equivalent    </a:t>
              </a:r>
              <a:br>
                <a:rPr lang="en-US" altLang="en-US" sz="2400" b="1" dirty="0">
                  <a:solidFill>
                    <a:schemeClr val="tx2"/>
                  </a:solidFill>
                </a:rPr>
              </a:br>
              <a:r>
                <a:rPr lang="en-US" altLang="en-US" sz="2400" b="1" dirty="0">
                  <a:solidFill>
                    <a:schemeClr val="tx2"/>
                  </a:solidFill>
                </a:rPr>
                <a:t>unit</a:t>
              </a:r>
            </a:p>
          </p:txBody>
        </p:sp>
        <p:sp>
          <p:nvSpPr>
            <p:cNvPr id="51207" name="Rectangle 7">
              <a:extLst>
                <a:ext uri="{FF2B5EF4-FFF2-40B4-BE49-F238E27FC236}">
                  <a16:creationId xmlns:a16="http://schemas.microsoft.com/office/drawing/2014/main" id="{65E8E137-FE27-727A-87AC-A0991DF010DB}"/>
                </a:ext>
              </a:extLst>
            </p:cNvPr>
            <p:cNvSpPr>
              <a:spLocks noChangeArrowheads="1"/>
            </p:cNvSpPr>
            <p:nvPr/>
          </p:nvSpPr>
          <p:spPr bwMode="auto">
            <a:xfrm>
              <a:off x="1200" y="2312"/>
              <a:ext cx="238" cy="32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FontTx/>
                <a:buNone/>
              </a:pPr>
              <a:r>
                <a:rPr lang="en-US" altLang="en-US" sz="2800" b="1">
                  <a:solidFill>
                    <a:schemeClr val="tx2"/>
                  </a:solidFill>
                </a:rPr>
                <a:t>=</a:t>
              </a:r>
            </a:p>
          </p:txBody>
        </p:sp>
        <p:sp>
          <p:nvSpPr>
            <p:cNvPr id="51208" name="Rectangle 8">
              <a:extLst>
                <a:ext uri="{FF2B5EF4-FFF2-40B4-BE49-F238E27FC236}">
                  <a16:creationId xmlns:a16="http://schemas.microsoft.com/office/drawing/2014/main" id="{F58951FD-5A1B-A6BA-66F5-ECAF0C126B68}"/>
                </a:ext>
              </a:extLst>
            </p:cNvPr>
            <p:cNvSpPr>
              <a:spLocks noChangeArrowheads="1"/>
            </p:cNvSpPr>
            <p:nvPr/>
          </p:nvSpPr>
          <p:spPr bwMode="auto">
            <a:xfrm>
              <a:off x="1392" y="1920"/>
              <a:ext cx="2496" cy="815"/>
            </a:xfrm>
            <a:prstGeom prst="rect">
              <a:avLst/>
            </a:prstGeom>
            <a:grpFill/>
            <a:ln w="28575">
              <a:noFill/>
              <a:miter lim="800000"/>
              <a:headEnd/>
              <a:tailEnd/>
            </a:ln>
          </p:spPr>
          <p:txBody>
            <a:bodyPr lIns="90488" tIns="44450" rIns="90488" bIns="44450">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110000"/>
                </a:lnSpc>
                <a:spcBef>
                  <a:spcPct val="15000"/>
                </a:spcBef>
                <a:buClrTx/>
                <a:buFontTx/>
                <a:buNone/>
              </a:pPr>
              <a:r>
                <a:rPr lang="en-US" altLang="en-US" sz="2400" b="1" dirty="0">
                  <a:solidFill>
                    <a:schemeClr val="tx2"/>
                  </a:solidFill>
                </a:rPr>
                <a:t>Cost of beginning</a:t>
              </a:r>
              <a:br>
                <a:rPr lang="en-US" altLang="en-US" sz="2400" b="1" dirty="0">
                  <a:solidFill>
                    <a:schemeClr val="tx2"/>
                  </a:solidFill>
                </a:rPr>
              </a:br>
              <a:r>
                <a:rPr lang="en-US" altLang="en-US" sz="2400" b="1" dirty="0">
                  <a:solidFill>
                    <a:schemeClr val="tx2"/>
                  </a:solidFill>
                </a:rPr>
                <a:t>work in process</a:t>
              </a:r>
              <a:br>
                <a:rPr lang="en-US" altLang="en-US" sz="2400" b="1" dirty="0">
                  <a:solidFill>
                    <a:schemeClr val="tx2"/>
                  </a:solidFill>
                </a:rPr>
              </a:br>
              <a:r>
                <a:rPr lang="en-US" altLang="en-US" sz="2400" b="1" dirty="0">
                  <a:solidFill>
                    <a:schemeClr val="tx2"/>
                  </a:solidFill>
                </a:rPr>
                <a:t>inventory    </a:t>
              </a:r>
            </a:p>
          </p:txBody>
        </p:sp>
        <p:sp>
          <p:nvSpPr>
            <p:cNvPr id="51209" name="Line 9">
              <a:extLst>
                <a:ext uri="{FF2B5EF4-FFF2-40B4-BE49-F238E27FC236}">
                  <a16:creationId xmlns:a16="http://schemas.microsoft.com/office/drawing/2014/main" id="{2415CC7C-A0FE-87DD-FBB7-D2E2F479CAD9}"/>
                </a:ext>
              </a:extLst>
            </p:cNvPr>
            <p:cNvSpPr>
              <a:spLocks noChangeShapeType="1"/>
            </p:cNvSpPr>
            <p:nvPr/>
          </p:nvSpPr>
          <p:spPr bwMode="auto">
            <a:xfrm>
              <a:off x="1809" y="2742"/>
              <a:ext cx="3792" cy="0"/>
            </a:xfrm>
            <a:prstGeom prst="line">
              <a:avLst/>
            </a:prstGeom>
            <a:grpFill/>
            <a:ln w="34925">
              <a:solidFill>
                <a:schemeClr val="accent1">
                  <a:shade val="15000"/>
                </a:schemeClr>
              </a:solidFill>
              <a:round/>
              <a:headEnd/>
              <a:tailEnd/>
            </a:ln>
          </p:spPr>
          <p:txBody>
            <a:bodyPr wrap="none" anchor="ctr"/>
            <a:lstStyle/>
            <a:p>
              <a:endParaRPr lang="en-US"/>
            </a:p>
          </p:txBody>
        </p:sp>
        <p:sp>
          <p:nvSpPr>
            <p:cNvPr id="51210" name="Text Box 10">
              <a:extLst>
                <a:ext uri="{FF2B5EF4-FFF2-40B4-BE49-F238E27FC236}">
                  <a16:creationId xmlns:a16="http://schemas.microsoft.com/office/drawing/2014/main" id="{1700ADF2-122B-C11F-CCC6-205F9CE11BBC}"/>
                </a:ext>
              </a:extLst>
            </p:cNvPr>
            <p:cNvSpPr txBox="1">
              <a:spLocks noChangeArrowheads="1"/>
            </p:cNvSpPr>
            <p:nvPr/>
          </p:nvSpPr>
          <p:spPr bwMode="auto">
            <a:xfrm>
              <a:off x="3648" y="2217"/>
              <a:ext cx="1872" cy="523"/>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a:solidFill>
                    <a:schemeClr val="tx2"/>
                  </a:solidFill>
                </a:rPr>
                <a:t>Cost added during the period</a:t>
              </a:r>
            </a:p>
          </p:txBody>
        </p:sp>
        <p:sp>
          <p:nvSpPr>
            <p:cNvPr id="51211" name="Text Box 12">
              <a:extLst>
                <a:ext uri="{FF2B5EF4-FFF2-40B4-BE49-F238E27FC236}">
                  <a16:creationId xmlns:a16="http://schemas.microsoft.com/office/drawing/2014/main" id="{8305D0E7-FAB9-763F-8F84-6775EF02FFC4}"/>
                </a:ext>
              </a:extLst>
            </p:cNvPr>
            <p:cNvSpPr txBox="1">
              <a:spLocks noChangeArrowheads="1"/>
            </p:cNvSpPr>
            <p:nvPr/>
          </p:nvSpPr>
          <p:spPr bwMode="auto">
            <a:xfrm>
              <a:off x="2064" y="2784"/>
              <a:ext cx="2928" cy="288"/>
            </a:xfrm>
            <a:prstGeom prst="rect">
              <a:avLst/>
            </a:prstGeom>
            <a:grpFill/>
            <a:ln w="28575">
              <a:noFill/>
              <a:miter lim="800000"/>
              <a:headEnd/>
              <a:tailEnd/>
            </a:ln>
          </p:spPr>
          <p:txBody>
            <a:bodyPr>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a:spcBef>
                  <a:spcPct val="50000"/>
                </a:spcBef>
                <a:buClrTx/>
                <a:buFontTx/>
                <a:buNone/>
              </a:pPr>
              <a:r>
                <a:rPr lang="en-US" altLang="en-US" sz="2400" b="1" dirty="0">
                  <a:solidFill>
                    <a:schemeClr val="tx2"/>
                  </a:solidFill>
                </a:rPr>
                <a:t>Equivalent units of production</a:t>
              </a:r>
            </a:p>
          </p:txBody>
        </p:sp>
        <p:sp>
          <p:nvSpPr>
            <p:cNvPr id="51212" name="Text Box 13">
              <a:extLst>
                <a:ext uri="{FF2B5EF4-FFF2-40B4-BE49-F238E27FC236}">
                  <a16:creationId xmlns:a16="http://schemas.microsoft.com/office/drawing/2014/main" id="{2F36491A-1AE8-3709-4C0B-00A7BD524B27}"/>
                </a:ext>
              </a:extLst>
            </p:cNvPr>
            <p:cNvSpPr txBox="1">
              <a:spLocks noChangeArrowheads="1"/>
            </p:cNvSpPr>
            <p:nvPr/>
          </p:nvSpPr>
          <p:spPr bwMode="auto">
            <a:xfrm>
              <a:off x="3456" y="2208"/>
              <a:ext cx="228" cy="288"/>
            </a:xfrm>
            <a:prstGeom prst="rect">
              <a:avLst/>
            </a:prstGeom>
            <a:grpFill/>
            <a:ln w="28575">
              <a:noFill/>
              <a:miter lim="800000"/>
              <a:headEnd/>
              <a:tailEnd/>
            </a:ln>
          </p:spPr>
          <p:txBody>
            <a:bodyPr wrap="none">
              <a:spAutoFit/>
            </a:bodyPr>
            <a:lstStyle>
              <a:lvl1pPr>
                <a:spcBef>
                  <a:spcPct val="20000"/>
                </a:spcBef>
                <a:buClr>
                  <a:schemeClr val="accent1"/>
                </a:buClr>
                <a:buFont typeface="Times" panose="02020603050405020304" pitchFamily="1" charset="0"/>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itchFamily="2" charset="2"/>
                <a:buChar char="w"/>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Times" panose="02020603050405020304" pitchFamily="1"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2"/>
                </a:buClr>
                <a:buFont typeface="Wingdings"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1">
                  <a:solidFill>
                    <a:schemeClr val="tx2"/>
                  </a:solidFill>
                </a:rPr>
                <a:t>+</a:t>
              </a:r>
            </a:p>
          </p:txBody>
        </p:sp>
      </p:grpSp>
      <p:pic>
        <p:nvPicPr>
          <p:cNvPr id="7" name="Picture 6" descr="j0199084">
            <a:extLst>
              <a:ext uri="{FF2B5EF4-FFF2-40B4-BE49-F238E27FC236}">
                <a16:creationId xmlns:a16="http://schemas.microsoft.com/office/drawing/2014/main" id="{FAD4A43C-3B90-410C-8A31-614954F44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745377"/>
      </p:ext>
    </p:extLst>
  </p:cSld>
  <p:clrMapOvr>
    <a:masterClrMapping/>
  </p:clrMapOvr>
  <p:transition>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14D16B-CB94-E15E-40F8-BA932EB38BB7}"/>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E0A7D6B5-B078-B6D6-7C39-501C07F5D9B9}"/>
              </a:ext>
            </a:extLst>
          </p:cNvPr>
          <p:cNvSpPr>
            <a:spLocks noGrp="1"/>
          </p:cNvSpPr>
          <p:nvPr>
            <p:ph idx="14"/>
          </p:nvPr>
        </p:nvSpPr>
        <p:spPr>
          <a:xfrm>
            <a:off x="335361" y="620688"/>
            <a:ext cx="11617292" cy="506016"/>
          </a:xfrm>
        </p:spPr>
        <p:txBody>
          <a:bodyPr/>
          <a:lstStyle/>
          <a:p>
            <a:pPr marL="0" indent="0">
              <a:buNone/>
            </a:pPr>
            <a:r>
              <a:rPr lang="en-CA" sz="2800" dirty="0"/>
              <a:t>Compute Cost Per Equivalent </a:t>
            </a:r>
          </a:p>
        </p:txBody>
      </p:sp>
      <p:graphicFrame>
        <p:nvGraphicFramePr>
          <p:cNvPr id="53251" name="Object 4">
            <a:extLst>
              <a:ext uri="{FF2B5EF4-FFF2-40B4-BE49-F238E27FC236}">
                <a16:creationId xmlns:a16="http://schemas.microsoft.com/office/drawing/2014/main" id="{4FC6AC92-99A3-4126-4135-75CD2876F361}"/>
              </a:ext>
            </a:extLst>
          </p:cNvPr>
          <p:cNvGraphicFramePr>
            <a:graphicFrameLocks/>
          </p:cNvGraphicFramePr>
          <p:nvPr>
            <p:extLst>
              <p:ext uri="{D42A27DB-BD31-4B8C-83A1-F6EECF244321}">
                <p14:modId xmlns:p14="http://schemas.microsoft.com/office/powerpoint/2010/main" val="1236800664"/>
              </p:ext>
            </p:extLst>
          </p:nvPr>
        </p:nvGraphicFramePr>
        <p:xfrm>
          <a:off x="1271464"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600" imgH="2140001" progId="Excel.Sheet.8">
                  <p:embed/>
                </p:oleObj>
              </mc:Choice>
              <mc:Fallback>
                <p:oleObj name="Worksheet" r:id="rId3" imgW="4800600" imgH="2140001" progId="Excel.Sheet.8">
                  <p:embed/>
                  <p:pic>
                    <p:nvPicPr>
                      <p:cNvPr id="53251" name="Object 4">
                        <a:extLst>
                          <a:ext uri="{FF2B5EF4-FFF2-40B4-BE49-F238E27FC236}">
                            <a16:creationId xmlns:a16="http://schemas.microsoft.com/office/drawing/2014/main" id="{4FC6AC92-99A3-4126-4135-75CD2876F361}"/>
                          </a:ext>
                        </a:extLst>
                      </p:cNvPr>
                      <p:cNvPicPr>
                        <a:picLocks noChangeArrowheads="1"/>
                      </p:cNvPicPr>
                      <p:nvPr/>
                    </p:nvPicPr>
                    <p:blipFill>
                      <a:blip r:embed="rId4"/>
                      <a:srcRect/>
                      <a:stretch>
                        <a:fillRect/>
                      </a:stretch>
                    </p:blipFill>
                    <p:spPr bwMode="auto">
                      <a:xfrm>
                        <a:off x="1271464"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5" name="Picture 6" descr="j0199084">
            <a:extLst>
              <a:ext uri="{FF2B5EF4-FFF2-40B4-BE49-F238E27FC236}">
                <a16:creationId xmlns:a16="http://schemas.microsoft.com/office/drawing/2014/main" id="{EC9A4C38-3802-5555-B649-7D66DF8FB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750840"/>
      </p:ext>
    </p:extLst>
  </p:cSld>
  <p:clrMapOvr>
    <a:masterClrMapping/>
  </p:clrMapOvr>
  <p:transition>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8E964B-43E2-CECF-F5F4-88E5F4F701A9}"/>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47A70216-45D6-A0D3-1368-D005988BFEA9}"/>
              </a:ext>
            </a:extLst>
          </p:cNvPr>
          <p:cNvSpPr>
            <a:spLocks noGrp="1"/>
          </p:cNvSpPr>
          <p:nvPr>
            <p:ph idx="14"/>
          </p:nvPr>
        </p:nvSpPr>
        <p:spPr>
          <a:xfrm>
            <a:off x="479376" y="620688"/>
            <a:ext cx="11473276" cy="506016"/>
          </a:xfrm>
        </p:spPr>
        <p:txBody>
          <a:bodyPr/>
          <a:lstStyle/>
          <a:p>
            <a:pPr marL="0" indent="0">
              <a:buNone/>
            </a:pPr>
            <a:r>
              <a:rPr lang="en-CA" sz="2800" dirty="0"/>
              <a:t>Compute Cost Per Equivalent Unit</a:t>
            </a:r>
          </a:p>
        </p:txBody>
      </p:sp>
      <p:graphicFrame>
        <p:nvGraphicFramePr>
          <p:cNvPr id="6" name="Object 4">
            <a:extLst>
              <a:ext uri="{FF2B5EF4-FFF2-40B4-BE49-F238E27FC236}">
                <a16:creationId xmlns:a16="http://schemas.microsoft.com/office/drawing/2014/main" id="{8F60A66B-B1B0-5936-3F4D-B83C33279EFC}"/>
              </a:ext>
            </a:extLst>
          </p:cNvPr>
          <p:cNvGraphicFramePr>
            <a:graphicFrameLocks/>
          </p:cNvGraphicFramePr>
          <p:nvPr>
            <p:extLst>
              <p:ext uri="{D42A27DB-BD31-4B8C-83A1-F6EECF244321}">
                <p14:modId xmlns:p14="http://schemas.microsoft.com/office/powerpoint/2010/main" val="964695070"/>
              </p:ext>
            </p:extLst>
          </p:nvPr>
        </p:nvGraphicFramePr>
        <p:xfrm>
          <a:off x="1189824" y="1484784"/>
          <a:ext cx="8724900" cy="4872038"/>
        </p:xfrm>
        <a:graphic>
          <a:graphicData uri="http://schemas.openxmlformats.org/presentationml/2006/ole">
            <mc:AlternateContent xmlns:mc="http://schemas.openxmlformats.org/markup-compatibility/2006">
              <mc:Choice xmlns:v="urn:schemas-microsoft-com:vml" Requires="v">
                <p:oleObj name="Worksheet" r:id="rId3" imgW="4800600" imgH="2140001" progId="Excel.Sheet.8">
                  <p:embed/>
                </p:oleObj>
              </mc:Choice>
              <mc:Fallback>
                <p:oleObj name="Worksheet" r:id="rId3" imgW="4800600" imgH="2140001" progId="Excel.Sheet.8">
                  <p:embed/>
                  <p:pic>
                    <p:nvPicPr>
                      <p:cNvPr id="6" name="Object 4">
                        <a:extLst>
                          <a:ext uri="{FF2B5EF4-FFF2-40B4-BE49-F238E27FC236}">
                            <a16:creationId xmlns:a16="http://schemas.microsoft.com/office/drawing/2014/main" id="{8F60A66B-B1B0-5936-3F4D-B83C33279EFC}"/>
                          </a:ext>
                        </a:extLst>
                      </p:cNvPr>
                      <p:cNvPicPr>
                        <a:picLocks noChangeArrowheads="1"/>
                      </p:cNvPicPr>
                      <p:nvPr/>
                    </p:nvPicPr>
                    <p:blipFill>
                      <a:blip r:embed="rId4"/>
                      <a:srcRect/>
                      <a:stretch>
                        <a:fillRect/>
                      </a:stretch>
                    </p:blipFill>
                    <p:spPr bwMode="auto">
                      <a:xfrm>
                        <a:off x="1189824" y="1484784"/>
                        <a:ext cx="8724900" cy="4872038"/>
                      </a:xfrm>
                      <a:prstGeom prst="rect">
                        <a:avLst/>
                      </a:prstGeom>
                      <a:noFill/>
                      <a:ln w="76200">
                        <a:solidFill>
                          <a:srgbClr val="0070C0"/>
                        </a:solidFill>
                        <a:miter lim="800000"/>
                        <a:headEnd/>
                        <a:tailEnd/>
                      </a:ln>
                    </p:spPr>
                  </p:pic>
                </p:oleObj>
              </mc:Fallback>
            </mc:AlternateContent>
          </a:graphicData>
        </a:graphic>
      </p:graphicFrame>
      <p:pic>
        <p:nvPicPr>
          <p:cNvPr id="7" name="Picture 6" descr="j0199084">
            <a:extLst>
              <a:ext uri="{FF2B5EF4-FFF2-40B4-BE49-F238E27FC236}">
                <a16:creationId xmlns:a16="http://schemas.microsoft.com/office/drawing/2014/main" id="{32142A8E-B1CD-38C9-9263-B93DD27BE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268065"/>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B2166F7-EB33-1B32-C650-80161F032060}"/>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37783C49-97E1-3909-7858-82F1A34D7A8D}"/>
              </a:ext>
            </a:extLst>
          </p:cNvPr>
          <p:cNvSpPr>
            <a:spLocks noGrp="1"/>
          </p:cNvSpPr>
          <p:nvPr>
            <p:ph idx="14"/>
          </p:nvPr>
        </p:nvSpPr>
        <p:spPr>
          <a:xfrm>
            <a:off x="335361" y="620688"/>
            <a:ext cx="11617291" cy="506016"/>
          </a:xfrm>
        </p:spPr>
        <p:txBody>
          <a:bodyPr/>
          <a:lstStyle/>
          <a:p>
            <a:pPr marL="0" indent="0">
              <a:buNone/>
            </a:pPr>
            <a:r>
              <a:rPr lang="en-CA" sz="2400" u="sng" dirty="0"/>
              <a:t>Step 4: Apply the Costs</a:t>
            </a:r>
          </a:p>
        </p:txBody>
      </p:sp>
      <p:graphicFrame>
        <p:nvGraphicFramePr>
          <p:cNvPr id="57347" name="Object 4">
            <a:extLst>
              <a:ext uri="{FF2B5EF4-FFF2-40B4-BE49-F238E27FC236}">
                <a16:creationId xmlns:a16="http://schemas.microsoft.com/office/drawing/2014/main" id="{DD511BF7-4DE6-B3D8-0927-4BD122B2AD5A}"/>
              </a:ext>
            </a:extLst>
          </p:cNvPr>
          <p:cNvGraphicFramePr>
            <a:graphicFrameLocks noChangeAspect="1"/>
          </p:cNvGraphicFramePr>
          <p:nvPr>
            <p:extLst>
              <p:ext uri="{D42A27DB-BD31-4B8C-83A1-F6EECF244321}">
                <p14:modId xmlns:p14="http://schemas.microsoft.com/office/powerpoint/2010/main" val="4187112533"/>
              </p:ext>
            </p:extLst>
          </p:nvPr>
        </p:nvGraphicFramePr>
        <p:xfrm>
          <a:off x="704528" y="1340768"/>
          <a:ext cx="9471025" cy="4792663"/>
        </p:xfrm>
        <a:graphic>
          <a:graphicData uri="http://schemas.openxmlformats.org/presentationml/2006/ole">
            <mc:AlternateContent xmlns:mc="http://schemas.openxmlformats.org/markup-compatibility/2006">
              <mc:Choice xmlns:v="urn:schemas-microsoft-com:vml" Requires="v">
                <p:oleObj name="Worksheet" r:id="rId3" imgW="6115050" imgH="2152650" progId="Excel.Sheet.8">
                  <p:embed/>
                </p:oleObj>
              </mc:Choice>
              <mc:Fallback>
                <p:oleObj name="Worksheet" r:id="rId3" imgW="6115050" imgH="2152650" progId="Excel.Sheet.8">
                  <p:embed/>
                  <p:pic>
                    <p:nvPicPr>
                      <p:cNvPr id="57347" name="Object 4">
                        <a:extLst>
                          <a:ext uri="{FF2B5EF4-FFF2-40B4-BE49-F238E27FC236}">
                            <a16:creationId xmlns:a16="http://schemas.microsoft.com/office/drawing/2014/main" id="{DD511BF7-4DE6-B3D8-0927-4BD122B2AD5A}"/>
                          </a:ext>
                        </a:extLst>
                      </p:cNvPr>
                      <p:cNvPicPr>
                        <a:picLocks noChangeAspect="1" noChangeArrowheads="1"/>
                      </p:cNvPicPr>
                      <p:nvPr/>
                    </p:nvPicPr>
                    <p:blipFill>
                      <a:blip r:embed="rId4"/>
                      <a:srcRect/>
                      <a:stretch>
                        <a:fillRect/>
                      </a:stretch>
                    </p:blipFill>
                    <p:spPr bwMode="auto">
                      <a:xfrm>
                        <a:off x="704528" y="1340768"/>
                        <a:ext cx="9471025" cy="4792663"/>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F76CA130-BA69-86D6-8AE0-6DEC257BA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1340768"/>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262085"/>
      </p:ext>
    </p:extLst>
  </p:cSld>
  <p:clrMapOvr>
    <a:masterClrMapping/>
  </p:clrMapOvr>
  <p:transition>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FC46E1-9EFE-E6CE-61DF-C1F07041DB3B}"/>
              </a:ext>
            </a:extLst>
          </p:cNvPr>
          <p:cNvSpPr>
            <a:spLocks noGrp="1"/>
          </p:cNvSpPr>
          <p:nvPr>
            <p:ph type="subTitle" idx="1"/>
          </p:nvPr>
        </p:nvSpPr>
        <p:spPr/>
        <p:txBody>
          <a:bodyPr/>
          <a:lstStyle/>
          <a:p>
            <a:r>
              <a:rPr lang="en-CA" dirty="0"/>
              <a:t>Weighted-Average Example</a:t>
            </a:r>
          </a:p>
        </p:txBody>
      </p:sp>
      <p:sp>
        <p:nvSpPr>
          <p:cNvPr id="3" name="Content Placeholder 2">
            <a:extLst>
              <a:ext uri="{FF2B5EF4-FFF2-40B4-BE49-F238E27FC236}">
                <a16:creationId xmlns:a16="http://schemas.microsoft.com/office/drawing/2014/main" id="{9B1BD3C1-11EA-936C-85E1-8220DA076FE6}"/>
              </a:ext>
            </a:extLst>
          </p:cNvPr>
          <p:cNvSpPr>
            <a:spLocks noGrp="1"/>
          </p:cNvSpPr>
          <p:nvPr>
            <p:ph idx="14"/>
          </p:nvPr>
        </p:nvSpPr>
        <p:spPr>
          <a:xfrm>
            <a:off x="335361" y="620688"/>
            <a:ext cx="11617292" cy="360040"/>
          </a:xfrm>
        </p:spPr>
        <p:txBody>
          <a:bodyPr/>
          <a:lstStyle/>
          <a:p>
            <a:pPr marL="0" indent="0">
              <a:buNone/>
            </a:pPr>
            <a:r>
              <a:rPr lang="en-CA" sz="2400" u="sng" dirty="0"/>
              <a:t>Step 5: Reconcile the Costs</a:t>
            </a:r>
          </a:p>
        </p:txBody>
      </p:sp>
      <p:graphicFrame>
        <p:nvGraphicFramePr>
          <p:cNvPr id="59395" name="Object 1028">
            <a:extLst>
              <a:ext uri="{FF2B5EF4-FFF2-40B4-BE49-F238E27FC236}">
                <a16:creationId xmlns:a16="http://schemas.microsoft.com/office/drawing/2014/main" id="{FE103D91-7A82-6DCF-1116-34DDDD94625F}"/>
              </a:ext>
            </a:extLst>
          </p:cNvPr>
          <p:cNvGraphicFramePr>
            <a:graphicFrameLocks noChangeAspect="1"/>
          </p:cNvGraphicFramePr>
          <p:nvPr>
            <p:extLst>
              <p:ext uri="{D42A27DB-BD31-4B8C-83A1-F6EECF244321}">
                <p14:modId xmlns:p14="http://schemas.microsoft.com/office/powerpoint/2010/main" val="3964969652"/>
              </p:ext>
            </p:extLst>
          </p:nvPr>
        </p:nvGraphicFramePr>
        <p:xfrm>
          <a:off x="1086126" y="1628800"/>
          <a:ext cx="8882062" cy="4433888"/>
        </p:xfrm>
        <a:graphic>
          <a:graphicData uri="http://schemas.openxmlformats.org/presentationml/2006/ole">
            <mc:AlternateContent xmlns:mc="http://schemas.openxmlformats.org/markup-compatibility/2006">
              <mc:Choice xmlns:v="urn:schemas-microsoft-com:vml" Requires="v">
                <p:oleObj name="Worksheet" r:id="rId3" imgW="4464101" imgH="2012899" progId="Excel.Sheet.8">
                  <p:embed/>
                </p:oleObj>
              </mc:Choice>
              <mc:Fallback>
                <p:oleObj name="Worksheet" r:id="rId3" imgW="4464101" imgH="2012899" progId="Excel.Sheet.8">
                  <p:embed/>
                  <p:pic>
                    <p:nvPicPr>
                      <p:cNvPr id="59395" name="Object 1028">
                        <a:extLst>
                          <a:ext uri="{FF2B5EF4-FFF2-40B4-BE49-F238E27FC236}">
                            <a16:creationId xmlns:a16="http://schemas.microsoft.com/office/drawing/2014/main" id="{FE103D91-7A82-6DCF-1116-34DDDD94625F}"/>
                          </a:ext>
                        </a:extLst>
                      </p:cNvPr>
                      <p:cNvPicPr>
                        <a:picLocks noChangeAspect="1" noChangeArrowheads="1"/>
                      </p:cNvPicPr>
                      <p:nvPr/>
                    </p:nvPicPr>
                    <p:blipFill>
                      <a:blip r:embed="rId4"/>
                      <a:srcRect/>
                      <a:stretch>
                        <a:fillRect/>
                      </a:stretch>
                    </p:blipFill>
                    <p:spPr bwMode="auto">
                      <a:xfrm>
                        <a:off x="1086126" y="1628800"/>
                        <a:ext cx="8882062" cy="4433888"/>
                      </a:xfrm>
                      <a:prstGeom prst="rect">
                        <a:avLst/>
                      </a:prstGeom>
                      <a:noFill/>
                      <a:ln w="76200">
                        <a:solidFill>
                          <a:srgbClr val="0070C0"/>
                        </a:solidFill>
                      </a:ln>
                    </p:spPr>
                  </p:pic>
                </p:oleObj>
              </mc:Fallback>
            </mc:AlternateContent>
          </a:graphicData>
        </a:graphic>
      </p:graphicFrame>
      <p:pic>
        <p:nvPicPr>
          <p:cNvPr id="5" name="Picture 6" descr="j0199084">
            <a:extLst>
              <a:ext uri="{FF2B5EF4-FFF2-40B4-BE49-F238E27FC236}">
                <a16:creationId xmlns:a16="http://schemas.microsoft.com/office/drawing/2014/main" id="{496A73EC-691D-27DA-EE7B-70AB4A6B3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2464" y="1772816"/>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93260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4</a:t>
            </a:fld>
            <a:endParaRPr spc="-25" dirty="0"/>
          </a:p>
        </p:txBody>
      </p:sp>
      <p:sp>
        <p:nvSpPr>
          <p:cNvPr id="10" name="Subtitle 9">
            <a:extLst>
              <a:ext uri="{FF2B5EF4-FFF2-40B4-BE49-F238E27FC236}">
                <a16:creationId xmlns:a16="http://schemas.microsoft.com/office/drawing/2014/main" id="{DE5D1332-D765-EA83-ECAE-69A1B01C6B19}"/>
              </a:ext>
            </a:extLst>
          </p:cNvPr>
          <p:cNvSpPr>
            <a:spLocks noGrp="1"/>
          </p:cNvSpPr>
          <p:nvPr>
            <p:ph type="subTitle" idx="1"/>
          </p:nvPr>
        </p:nvSpPr>
        <p:spPr/>
        <p:txBody>
          <a:bodyPr/>
          <a:lstStyle/>
          <a:p>
            <a:r>
              <a:rPr lang="en-CA" dirty="0"/>
              <a:t>Costing Methods Overview</a:t>
            </a:r>
          </a:p>
        </p:txBody>
      </p:sp>
      <p:sp>
        <p:nvSpPr>
          <p:cNvPr id="3" name="object 3"/>
          <p:cNvSpPr txBox="1"/>
          <p:nvPr/>
        </p:nvSpPr>
        <p:spPr>
          <a:xfrm>
            <a:off x="402997" y="949166"/>
            <a:ext cx="77101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Costing</a:t>
            </a:r>
            <a:r>
              <a:rPr sz="1800" b="1" spc="-30" dirty="0">
                <a:solidFill>
                  <a:srgbClr val="FFFFFF"/>
                </a:solidFill>
                <a:latin typeface="Arial"/>
                <a:cs typeface="Arial"/>
              </a:rPr>
              <a:t> </a:t>
            </a:r>
            <a:r>
              <a:rPr sz="1800" b="1" dirty="0">
                <a:solidFill>
                  <a:srgbClr val="FFFFFF"/>
                </a:solidFill>
                <a:latin typeface="Arial"/>
                <a:cs typeface="Arial"/>
              </a:rPr>
              <a:t>methods</a:t>
            </a:r>
            <a:r>
              <a:rPr sz="1800" b="1" spc="-30" dirty="0">
                <a:solidFill>
                  <a:srgbClr val="FFFFFF"/>
                </a:solidFill>
                <a:latin typeface="Arial"/>
                <a:cs typeface="Arial"/>
              </a:rPr>
              <a:t> </a:t>
            </a:r>
            <a:r>
              <a:rPr sz="1800" b="1" dirty="0">
                <a:solidFill>
                  <a:srgbClr val="FFFFFF"/>
                </a:solidFill>
                <a:latin typeface="Arial"/>
                <a:cs typeface="Arial"/>
              </a:rPr>
              <a:t>are</a:t>
            </a:r>
            <a:r>
              <a:rPr sz="1800" b="1" spc="-35" dirty="0">
                <a:solidFill>
                  <a:srgbClr val="FFFFFF"/>
                </a:solidFill>
                <a:latin typeface="Arial"/>
                <a:cs typeface="Arial"/>
              </a:rPr>
              <a:t> </a:t>
            </a:r>
            <a:r>
              <a:rPr sz="1800" b="1" dirty="0">
                <a:solidFill>
                  <a:srgbClr val="FFFFFF"/>
                </a:solidFill>
                <a:latin typeface="Arial"/>
                <a:cs typeface="Arial"/>
              </a:rPr>
              <a:t>used</a:t>
            </a:r>
            <a:r>
              <a:rPr sz="1800" b="1" spc="-25" dirty="0">
                <a:solidFill>
                  <a:srgbClr val="FFFFFF"/>
                </a:solidFill>
                <a:latin typeface="Arial"/>
                <a:cs typeface="Arial"/>
              </a:rPr>
              <a:t> </a:t>
            </a:r>
            <a:r>
              <a:rPr sz="1800" b="1" dirty="0">
                <a:solidFill>
                  <a:srgbClr val="FFFFFF"/>
                </a:solidFill>
                <a:latin typeface="Arial"/>
                <a:cs typeface="Arial"/>
              </a:rPr>
              <a:t>to</a:t>
            </a:r>
            <a:r>
              <a:rPr sz="1800" b="1" spc="-25" dirty="0">
                <a:solidFill>
                  <a:srgbClr val="FFFFFF"/>
                </a:solidFill>
                <a:latin typeface="Arial"/>
                <a:cs typeface="Arial"/>
              </a:rPr>
              <a:t> </a:t>
            </a:r>
            <a:r>
              <a:rPr sz="1800" b="1" dirty="0">
                <a:solidFill>
                  <a:srgbClr val="FFFFFF"/>
                </a:solidFill>
                <a:latin typeface="Arial"/>
                <a:cs typeface="Arial"/>
              </a:rPr>
              <a:t>assign</a:t>
            </a:r>
            <a:r>
              <a:rPr sz="1800" b="1" spc="-25" dirty="0">
                <a:solidFill>
                  <a:srgbClr val="FFFFFF"/>
                </a:solidFill>
                <a:latin typeface="Arial"/>
                <a:cs typeface="Arial"/>
              </a:rPr>
              <a:t> </a:t>
            </a:r>
            <a:r>
              <a:rPr sz="1800" b="1" dirty="0">
                <a:solidFill>
                  <a:srgbClr val="FFFFFF"/>
                </a:solidFill>
                <a:latin typeface="Arial"/>
                <a:cs typeface="Arial"/>
              </a:rPr>
              <a:t>a</a:t>
            </a:r>
            <a:r>
              <a:rPr sz="1800" b="1" spc="-25" dirty="0">
                <a:solidFill>
                  <a:srgbClr val="FFFFFF"/>
                </a:solidFill>
                <a:latin typeface="Arial"/>
                <a:cs typeface="Arial"/>
              </a:rPr>
              <a:t> </a:t>
            </a:r>
            <a:r>
              <a:rPr sz="1800" b="1" dirty="0">
                <a:solidFill>
                  <a:srgbClr val="FFFFFF"/>
                </a:solidFill>
                <a:latin typeface="Arial"/>
                <a:cs typeface="Arial"/>
              </a:rPr>
              <a:t>cost</a:t>
            </a:r>
            <a:r>
              <a:rPr sz="1800" b="1" spc="-30" dirty="0">
                <a:solidFill>
                  <a:srgbClr val="FFFFFF"/>
                </a:solidFill>
                <a:latin typeface="Arial"/>
                <a:cs typeface="Arial"/>
              </a:rPr>
              <a:t> </a:t>
            </a:r>
            <a:r>
              <a:rPr sz="1800" b="1" dirty="0">
                <a:solidFill>
                  <a:srgbClr val="FFFFFF"/>
                </a:solidFill>
                <a:latin typeface="Arial"/>
                <a:cs typeface="Arial"/>
              </a:rPr>
              <a:t>to</a:t>
            </a:r>
            <a:r>
              <a:rPr sz="1800" b="1" spc="-30" dirty="0">
                <a:solidFill>
                  <a:srgbClr val="FFFFFF"/>
                </a:solidFill>
                <a:latin typeface="Arial"/>
                <a:cs typeface="Arial"/>
              </a:rPr>
              <a:t> </a:t>
            </a:r>
            <a:r>
              <a:rPr sz="1800" b="1" dirty="0">
                <a:solidFill>
                  <a:srgbClr val="FFFFFF"/>
                </a:solidFill>
                <a:latin typeface="Arial"/>
                <a:cs typeface="Arial"/>
              </a:rPr>
              <a:t>a</a:t>
            </a:r>
            <a:r>
              <a:rPr sz="1800" b="1" spc="-30" dirty="0">
                <a:solidFill>
                  <a:srgbClr val="FFFFFF"/>
                </a:solidFill>
                <a:latin typeface="Arial"/>
                <a:cs typeface="Arial"/>
              </a:rPr>
              <a:t> </a:t>
            </a:r>
            <a:r>
              <a:rPr sz="1800" b="1" dirty="0">
                <a:solidFill>
                  <a:srgbClr val="FFFFFF"/>
                </a:solidFill>
                <a:latin typeface="Arial"/>
                <a:cs typeface="Arial"/>
              </a:rPr>
              <a:t>manufactured</a:t>
            </a:r>
            <a:r>
              <a:rPr sz="1800" b="1" spc="-15" dirty="0">
                <a:solidFill>
                  <a:srgbClr val="FFFFFF"/>
                </a:solidFill>
                <a:latin typeface="Arial"/>
                <a:cs typeface="Arial"/>
              </a:rPr>
              <a:t> </a:t>
            </a:r>
            <a:r>
              <a:rPr sz="1800" b="1" spc="-10" dirty="0">
                <a:solidFill>
                  <a:srgbClr val="FFFFFF"/>
                </a:solidFill>
                <a:latin typeface="Arial"/>
                <a:cs typeface="Arial"/>
              </a:rPr>
              <a:t>product.</a:t>
            </a:r>
            <a:endParaRPr sz="1800" dirty="0">
              <a:latin typeface="Arial"/>
              <a:cs typeface="Arial"/>
            </a:endParaRPr>
          </a:p>
        </p:txBody>
      </p:sp>
      <p:sp>
        <p:nvSpPr>
          <p:cNvPr id="5" name="object 5"/>
          <p:cNvSpPr txBox="1"/>
          <p:nvPr/>
        </p:nvSpPr>
        <p:spPr>
          <a:xfrm>
            <a:off x="956548" y="5911625"/>
            <a:ext cx="1315720" cy="462280"/>
          </a:xfrm>
          <a:prstGeom prst="rect">
            <a:avLst/>
          </a:prstGeom>
          <a:ln w="38100">
            <a:solidFill>
              <a:srgbClr val="929292"/>
            </a:solidFill>
          </a:ln>
        </p:spPr>
        <p:txBody>
          <a:bodyPr vert="horz" wrap="square" lIns="0" tIns="38100" rIns="0" bIns="0" rtlCol="0">
            <a:spAutoFit/>
          </a:bodyPr>
          <a:lstStyle/>
          <a:p>
            <a:pPr marL="148590">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3</a:t>
            </a:r>
            <a:endParaRPr sz="2400" dirty="0">
              <a:latin typeface="Arial MT"/>
              <a:cs typeface="Arial MT"/>
            </a:endParaRPr>
          </a:p>
        </p:txBody>
      </p:sp>
      <p:sp>
        <p:nvSpPr>
          <p:cNvPr id="6" name="object 6"/>
          <p:cNvSpPr txBox="1"/>
          <p:nvPr/>
        </p:nvSpPr>
        <p:spPr>
          <a:xfrm>
            <a:off x="4301211" y="5911625"/>
            <a:ext cx="1315720" cy="462280"/>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4</a:t>
            </a:r>
            <a:endParaRPr sz="2400">
              <a:latin typeface="Arial MT"/>
              <a:cs typeface="Arial MT"/>
            </a:endParaRPr>
          </a:p>
        </p:txBody>
      </p:sp>
      <p:sp>
        <p:nvSpPr>
          <p:cNvPr id="7" name="object 7"/>
          <p:cNvSpPr txBox="1"/>
          <p:nvPr/>
        </p:nvSpPr>
        <p:spPr>
          <a:xfrm>
            <a:off x="6999452" y="5911625"/>
            <a:ext cx="1315720" cy="462280"/>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sz="2400" spc="-50" dirty="0">
                <a:latin typeface="Arial MT"/>
                <a:cs typeface="Arial MT"/>
              </a:rPr>
              <a:t>5</a:t>
            </a:r>
            <a:endParaRPr sz="2400">
              <a:latin typeface="Arial MT"/>
              <a:cs typeface="Arial MT"/>
            </a:endParaRPr>
          </a:p>
        </p:txBody>
      </p:sp>
      <p:sp>
        <p:nvSpPr>
          <p:cNvPr id="8" name="object 8"/>
          <p:cNvSpPr/>
          <p:nvPr/>
        </p:nvSpPr>
        <p:spPr>
          <a:xfrm>
            <a:off x="3615136" y="1797506"/>
            <a:ext cx="2665730" cy="4708490"/>
          </a:xfrm>
          <a:custGeom>
            <a:avLst/>
            <a:gdLst/>
            <a:ahLst/>
            <a:cxnLst/>
            <a:rect l="l" t="t" r="r" b="b"/>
            <a:pathLst>
              <a:path w="2665729" h="4434840">
                <a:moveTo>
                  <a:pt x="0" y="4434840"/>
                </a:moveTo>
                <a:lnTo>
                  <a:pt x="2665476" y="4434840"/>
                </a:lnTo>
                <a:lnTo>
                  <a:pt x="2665476" y="0"/>
                </a:lnTo>
                <a:lnTo>
                  <a:pt x="0" y="0"/>
                </a:lnTo>
                <a:lnTo>
                  <a:pt x="0" y="4434840"/>
                </a:lnTo>
                <a:close/>
              </a:path>
            </a:pathLst>
          </a:custGeom>
          <a:ln w="50800">
            <a:solidFill>
              <a:schemeClr val="accent1"/>
            </a:solidFill>
            <a:prstDash val="sysDash"/>
          </a:ln>
        </p:spPr>
        <p:txBody>
          <a:bodyPr wrap="square" lIns="0" tIns="0" rIns="0" bIns="0" rtlCol="0"/>
          <a:lstStyle/>
          <a:p>
            <a:endParaRPr/>
          </a:p>
        </p:txBody>
      </p:sp>
      <p:sp>
        <p:nvSpPr>
          <p:cNvPr id="14" name="Rectangle 13">
            <a:extLst>
              <a:ext uri="{FF2B5EF4-FFF2-40B4-BE49-F238E27FC236}">
                <a16:creationId xmlns:a16="http://schemas.microsoft.com/office/drawing/2014/main" id="{20B53458-2511-C0B9-02A7-1BD6A2F89C08}"/>
              </a:ext>
            </a:extLst>
          </p:cNvPr>
          <p:cNvSpPr/>
          <p:nvPr/>
        </p:nvSpPr>
        <p:spPr>
          <a:xfrm>
            <a:off x="4223792" y="652453"/>
            <a:ext cx="3384376" cy="53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Costing Methods</a:t>
            </a:r>
          </a:p>
        </p:txBody>
      </p:sp>
      <p:sp>
        <p:nvSpPr>
          <p:cNvPr id="15" name="Rectangle: Rounded Corners 14">
            <a:extLst>
              <a:ext uri="{FF2B5EF4-FFF2-40B4-BE49-F238E27FC236}">
                <a16:creationId xmlns:a16="http://schemas.microsoft.com/office/drawing/2014/main" id="{FFBF1961-A4B2-96F7-28A6-03ADCB75807D}"/>
              </a:ext>
            </a:extLst>
          </p:cNvPr>
          <p:cNvSpPr/>
          <p:nvPr/>
        </p:nvSpPr>
        <p:spPr>
          <a:xfrm>
            <a:off x="3736790" y="1989031"/>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Absorption Costing</a:t>
            </a:r>
          </a:p>
          <a:p>
            <a:pPr algn="ctr"/>
            <a:r>
              <a:rPr lang="en-CA" dirty="0">
                <a:solidFill>
                  <a:schemeClr val="tx1"/>
                </a:solidFill>
                <a:latin typeface="Arial" panose="020B0604020202020204" pitchFamily="34" charset="0"/>
                <a:cs typeface="Arial" panose="020B0604020202020204" pitchFamily="34" charset="0"/>
              </a:rPr>
              <a:t>Process</a:t>
            </a:r>
          </a:p>
        </p:txBody>
      </p:sp>
      <p:sp>
        <p:nvSpPr>
          <p:cNvPr id="16" name="Rectangle: Rounded Corners 15">
            <a:extLst>
              <a:ext uri="{FF2B5EF4-FFF2-40B4-BE49-F238E27FC236}">
                <a16:creationId xmlns:a16="http://schemas.microsoft.com/office/drawing/2014/main" id="{46F1E467-B7B8-C78D-912D-3E8AC78281EF}"/>
              </a:ext>
            </a:extLst>
          </p:cNvPr>
          <p:cNvSpPr/>
          <p:nvPr/>
        </p:nvSpPr>
        <p:spPr>
          <a:xfrm>
            <a:off x="567279" y="1967486"/>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Absorption Costing</a:t>
            </a:r>
          </a:p>
          <a:p>
            <a:pPr algn="ctr"/>
            <a:r>
              <a:rPr lang="en-CA" dirty="0">
                <a:solidFill>
                  <a:schemeClr val="tx1"/>
                </a:solidFill>
                <a:latin typeface="Arial" panose="020B0604020202020204" pitchFamily="34" charset="0"/>
                <a:cs typeface="Arial" panose="020B0604020202020204" pitchFamily="34" charset="0"/>
              </a:rPr>
              <a:t>Job-Order</a:t>
            </a:r>
          </a:p>
        </p:txBody>
      </p:sp>
      <p:sp>
        <p:nvSpPr>
          <p:cNvPr id="17" name="Rectangle: Rounded Corners 16">
            <a:extLst>
              <a:ext uri="{FF2B5EF4-FFF2-40B4-BE49-F238E27FC236}">
                <a16:creationId xmlns:a16="http://schemas.microsoft.com/office/drawing/2014/main" id="{391E6AB2-1F7C-E2CA-ABD0-5CA0F4004660}"/>
              </a:ext>
            </a:extLst>
          </p:cNvPr>
          <p:cNvSpPr/>
          <p:nvPr/>
        </p:nvSpPr>
        <p:spPr>
          <a:xfrm>
            <a:off x="6698758" y="1989031"/>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Activity Based Costing (ABC</a:t>
            </a:r>
          </a:p>
        </p:txBody>
      </p:sp>
      <p:sp>
        <p:nvSpPr>
          <p:cNvPr id="18" name="Rectangle: Rounded Corners 17">
            <a:extLst>
              <a:ext uri="{FF2B5EF4-FFF2-40B4-BE49-F238E27FC236}">
                <a16:creationId xmlns:a16="http://schemas.microsoft.com/office/drawing/2014/main" id="{18D3E553-0E33-FDBD-BAEA-9BF2FB796996}"/>
              </a:ext>
            </a:extLst>
          </p:cNvPr>
          <p:cNvSpPr/>
          <p:nvPr/>
        </p:nvSpPr>
        <p:spPr>
          <a:xfrm>
            <a:off x="9552384" y="1967486"/>
            <a:ext cx="2359210" cy="792088"/>
          </a:xfrm>
          <a:prstGeom prst="roundRect">
            <a:avLst/>
          </a:prstGeom>
          <a:solidFill>
            <a:schemeClr val="accent5">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Variable Costing</a:t>
            </a:r>
          </a:p>
        </p:txBody>
      </p:sp>
      <p:sp>
        <p:nvSpPr>
          <p:cNvPr id="19" name="TextBox 18">
            <a:extLst>
              <a:ext uri="{FF2B5EF4-FFF2-40B4-BE49-F238E27FC236}">
                <a16:creationId xmlns:a16="http://schemas.microsoft.com/office/drawing/2014/main" id="{C2EFC5F4-E38D-BB28-F5DF-520C93CC12C8}"/>
              </a:ext>
            </a:extLst>
          </p:cNvPr>
          <p:cNvSpPr txBox="1"/>
          <p:nvPr/>
        </p:nvSpPr>
        <p:spPr>
          <a:xfrm>
            <a:off x="626061" y="4208544"/>
            <a:ext cx="2329819" cy="1600438"/>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between </a:t>
            </a:r>
            <a:r>
              <a:rPr lang="en-CA" sz="1400" dirty="0">
                <a:solidFill>
                  <a:srgbClr val="ED037C"/>
                </a:solidFill>
                <a:latin typeface="Arial" panose="020B0604020202020204" pitchFamily="34" charset="0"/>
                <a:cs typeface="Arial" panose="020B0604020202020204" pitchFamily="34" charset="0"/>
              </a:rPr>
              <a:t>product and period </a:t>
            </a:r>
            <a:r>
              <a:rPr lang="en-CA" sz="1400" dirty="0">
                <a:latin typeface="Arial" panose="020B0604020202020204" pitchFamily="34" charset="0"/>
                <a:cs typeface="Arial" panose="020B0604020202020204" pitchFamily="34" charset="0"/>
              </a:rPr>
              <a:t>costs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OH rate used to allocate indirect costs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Accepted under ASPE and IFRS</a:t>
            </a:r>
          </a:p>
        </p:txBody>
      </p:sp>
      <p:sp>
        <p:nvSpPr>
          <p:cNvPr id="20" name="Rectangle 19">
            <a:extLst>
              <a:ext uri="{FF2B5EF4-FFF2-40B4-BE49-F238E27FC236}">
                <a16:creationId xmlns:a16="http://schemas.microsoft.com/office/drawing/2014/main" id="{78F13B0B-DDCB-64D4-7A90-AEA769B2A627}"/>
              </a:ext>
            </a:extLst>
          </p:cNvPr>
          <p:cNvSpPr/>
          <p:nvPr/>
        </p:nvSpPr>
        <p:spPr>
          <a:xfrm rot="2844813">
            <a:off x="1359377" y="3281840"/>
            <a:ext cx="752966" cy="765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B9C7BD56-D26E-3595-E865-A5B7F5500531}"/>
              </a:ext>
            </a:extLst>
          </p:cNvPr>
          <p:cNvSpPr txBox="1"/>
          <p:nvPr/>
        </p:nvSpPr>
        <p:spPr>
          <a:xfrm>
            <a:off x="1370215" y="3402758"/>
            <a:ext cx="731290" cy="523220"/>
          </a:xfrm>
          <a:prstGeom prst="rect">
            <a:avLst/>
          </a:prstGeom>
          <a:noFill/>
        </p:spPr>
        <p:txBody>
          <a:bodyPr wrap="none" rtlCol="0">
            <a:spAutoFit/>
          </a:bodyPr>
          <a:lstStyle/>
          <a:p>
            <a:r>
              <a:rPr lang="en-CA" sz="1400" dirty="0">
                <a:latin typeface="Arial" panose="020B0604020202020204" pitchFamily="34" charset="0"/>
                <a:cs typeface="Arial" panose="020B0604020202020204" pitchFamily="34" charset="0"/>
              </a:rPr>
              <a:t>Gross </a:t>
            </a:r>
          </a:p>
          <a:p>
            <a:r>
              <a:rPr lang="en-CA" sz="1400" dirty="0">
                <a:latin typeface="Arial" panose="020B0604020202020204" pitchFamily="34" charset="0"/>
                <a:cs typeface="Arial" panose="020B0604020202020204" pitchFamily="34" charset="0"/>
              </a:rPr>
              <a:t>Margin</a:t>
            </a:r>
          </a:p>
        </p:txBody>
      </p:sp>
      <p:sp>
        <p:nvSpPr>
          <p:cNvPr id="22" name="Rectangle 21">
            <a:extLst>
              <a:ext uri="{FF2B5EF4-FFF2-40B4-BE49-F238E27FC236}">
                <a16:creationId xmlns:a16="http://schemas.microsoft.com/office/drawing/2014/main" id="{565C4E6F-21DA-4B0C-898C-4D2A2522CAEB}"/>
              </a:ext>
            </a:extLst>
          </p:cNvPr>
          <p:cNvSpPr/>
          <p:nvPr/>
        </p:nvSpPr>
        <p:spPr>
          <a:xfrm rot="2844813">
            <a:off x="4507724" y="3333307"/>
            <a:ext cx="752966" cy="765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B68C89A1-6574-270B-E811-8F3D46EA5744}"/>
              </a:ext>
            </a:extLst>
          </p:cNvPr>
          <p:cNvSpPr txBox="1"/>
          <p:nvPr/>
        </p:nvSpPr>
        <p:spPr>
          <a:xfrm>
            <a:off x="4518562" y="3454225"/>
            <a:ext cx="731290" cy="523220"/>
          </a:xfrm>
          <a:prstGeom prst="rect">
            <a:avLst/>
          </a:prstGeom>
          <a:noFill/>
        </p:spPr>
        <p:txBody>
          <a:bodyPr wrap="none" rtlCol="0">
            <a:spAutoFit/>
          </a:bodyPr>
          <a:lstStyle/>
          <a:p>
            <a:r>
              <a:rPr lang="en-CA" sz="1400" dirty="0">
                <a:latin typeface="Arial" panose="020B0604020202020204" pitchFamily="34" charset="0"/>
                <a:cs typeface="Arial" panose="020B0604020202020204" pitchFamily="34" charset="0"/>
              </a:rPr>
              <a:t>Gross </a:t>
            </a:r>
          </a:p>
          <a:p>
            <a:r>
              <a:rPr lang="en-CA" sz="1400" dirty="0">
                <a:latin typeface="Arial" panose="020B0604020202020204" pitchFamily="34" charset="0"/>
                <a:cs typeface="Arial" panose="020B0604020202020204" pitchFamily="34" charset="0"/>
              </a:rPr>
              <a:t>Margin</a:t>
            </a:r>
          </a:p>
        </p:txBody>
      </p:sp>
      <p:sp>
        <p:nvSpPr>
          <p:cNvPr id="24" name="TextBox 23">
            <a:extLst>
              <a:ext uri="{FF2B5EF4-FFF2-40B4-BE49-F238E27FC236}">
                <a16:creationId xmlns:a16="http://schemas.microsoft.com/office/drawing/2014/main" id="{209023EE-1DAE-0FAD-DDFB-08BC1D99A160}"/>
              </a:ext>
            </a:extLst>
          </p:cNvPr>
          <p:cNvSpPr txBox="1"/>
          <p:nvPr/>
        </p:nvSpPr>
        <p:spPr>
          <a:xfrm>
            <a:off x="7166654" y="3560005"/>
            <a:ext cx="1149674" cy="523220"/>
          </a:xfrm>
          <a:prstGeom prst="rect">
            <a:avLst/>
          </a:prstGeom>
          <a:noFill/>
        </p:spPr>
        <p:txBody>
          <a:bodyPr wrap="none" rtlCol="0">
            <a:spAutoFit/>
          </a:bodyPr>
          <a:lstStyle/>
          <a:p>
            <a:pPr algn="ctr"/>
            <a:r>
              <a:rPr lang="en-CA" sz="1400" dirty="0">
                <a:latin typeface="Arial" panose="020B0604020202020204" pitchFamily="34" charset="0"/>
                <a:cs typeface="Arial" panose="020B0604020202020204" pitchFamily="34" charset="0"/>
              </a:rPr>
              <a:t>Contribution</a:t>
            </a:r>
          </a:p>
          <a:p>
            <a:pPr algn="ctr"/>
            <a:r>
              <a:rPr lang="en-CA" sz="1400" dirty="0">
                <a:latin typeface="Arial" panose="020B0604020202020204" pitchFamily="34" charset="0"/>
                <a:cs typeface="Arial" panose="020B0604020202020204" pitchFamily="34" charset="0"/>
              </a:rPr>
              <a:t>Margin</a:t>
            </a:r>
          </a:p>
        </p:txBody>
      </p:sp>
      <p:sp>
        <p:nvSpPr>
          <p:cNvPr id="25" name="Rectangle 24">
            <a:extLst>
              <a:ext uri="{FF2B5EF4-FFF2-40B4-BE49-F238E27FC236}">
                <a16:creationId xmlns:a16="http://schemas.microsoft.com/office/drawing/2014/main" id="{D1A1B96D-83D5-9069-2F58-B72EEB9EDC42}"/>
              </a:ext>
            </a:extLst>
          </p:cNvPr>
          <p:cNvSpPr/>
          <p:nvPr/>
        </p:nvSpPr>
        <p:spPr>
          <a:xfrm rot="2844813">
            <a:off x="7350749" y="3395122"/>
            <a:ext cx="839027" cy="8140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5CC623CB-B50E-38B9-6C5E-79B1C25E4649}"/>
              </a:ext>
            </a:extLst>
          </p:cNvPr>
          <p:cNvSpPr txBox="1"/>
          <p:nvPr/>
        </p:nvSpPr>
        <p:spPr>
          <a:xfrm>
            <a:off x="3863752" y="4257857"/>
            <a:ext cx="2329819" cy="1600438"/>
          </a:xfrm>
          <a:prstGeom prst="rect">
            <a:avLst/>
          </a:prstGeom>
          <a:noFill/>
        </p:spPr>
        <p:txBody>
          <a:bodyPr wrap="square" rtlCol="0">
            <a:spAutoFit/>
          </a:bodyPr>
          <a:lstStyle/>
          <a:p>
            <a:pPr marL="285750" indent="-285750">
              <a:buFont typeface="Arial" panose="020B0604020202020204" pitchFamily="34" charset="0"/>
              <a:buChar char="•"/>
            </a:pPr>
            <a:r>
              <a:rPr lang="en-CA" sz="1400">
                <a:latin typeface="Arial" panose="020B0604020202020204" pitchFamily="34" charset="0"/>
                <a:cs typeface="Arial" panose="020B0604020202020204" pitchFamily="34" charset="0"/>
              </a:rPr>
              <a:t>Unit </a:t>
            </a:r>
            <a:r>
              <a:rPr lang="en-CA" sz="1400" dirty="0">
                <a:latin typeface="Arial" panose="020B0604020202020204" pitchFamily="34" charset="0"/>
                <a:cs typeface="Arial" panose="020B0604020202020204" pitchFamily="34" charset="0"/>
              </a:rPr>
              <a:t>costs are computed by department</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Products in a process costing environment in sequence from one department to another</a:t>
            </a:r>
          </a:p>
        </p:txBody>
      </p:sp>
      <p:sp>
        <p:nvSpPr>
          <p:cNvPr id="27" name="TextBox 26">
            <a:extLst>
              <a:ext uri="{FF2B5EF4-FFF2-40B4-BE49-F238E27FC236}">
                <a16:creationId xmlns:a16="http://schemas.microsoft.com/office/drawing/2014/main" id="{8DEC3731-EC61-DDD5-3AB2-83A3E41C82E0}"/>
              </a:ext>
            </a:extLst>
          </p:cNvPr>
          <p:cNvSpPr txBox="1"/>
          <p:nvPr/>
        </p:nvSpPr>
        <p:spPr>
          <a:xfrm>
            <a:off x="6692369" y="4410113"/>
            <a:ext cx="2211944" cy="738664"/>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between </a:t>
            </a:r>
            <a:r>
              <a:rPr lang="en-CA" sz="1400" b="1" dirty="0">
                <a:solidFill>
                  <a:srgbClr val="ED037C"/>
                </a:solidFill>
                <a:latin typeface="Arial" panose="020B0604020202020204" pitchFamily="34" charset="0"/>
                <a:cs typeface="Arial" panose="020B0604020202020204" pitchFamily="34" charset="0"/>
              </a:rPr>
              <a:t>variable and fixed costs</a:t>
            </a:r>
          </a:p>
        </p:txBody>
      </p:sp>
      <p:sp>
        <p:nvSpPr>
          <p:cNvPr id="28" name="TextBox 27">
            <a:extLst>
              <a:ext uri="{FF2B5EF4-FFF2-40B4-BE49-F238E27FC236}">
                <a16:creationId xmlns:a16="http://schemas.microsoft.com/office/drawing/2014/main" id="{56C908F9-5B83-CE95-09CF-2EFAE62EBC43}"/>
              </a:ext>
            </a:extLst>
          </p:cNvPr>
          <p:cNvSpPr txBox="1"/>
          <p:nvPr/>
        </p:nvSpPr>
        <p:spPr>
          <a:xfrm>
            <a:off x="9428509" y="3457638"/>
            <a:ext cx="2329819" cy="2246769"/>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Classify costs based on judgment and decision at hand</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There are no specific rules to classification</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Uses multiple cost pools</a:t>
            </a:r>
          </a:p>
          <a:p>
            <a:pPr marL="285750" indent="-285750">
              <a:buFont typeface="Arial" panose="020B0604020202020204" pitchFamily="34" charset="0"/>
              <a:buChar char="•"/>
            </a:pPr>
            <a:r>
              <a:rPr lang="en-CA" sz="1400" dirty="0">
                <a:latin typeface="Arial" panose="020B0604020202020204" pitchFamily="34" charset="0"/>
                <a:cs typeface="Arial" panose="020B0604020202020204" pitchFamily="34" charset="0"/>
              </a:rPr>
              <a:t>Find the best driver (allocation base) for each cost pool</a:t>
            </a:r>
          </a:p>
        </p:txBody>
      </p:sp>
      <p:sp>
        <p:nvSpPr>
          <p:cNvPr id="29" name="object 7">
            <a:extLst>
              <a:ext uri="{FF2B5EF4-FFF2-40B4-BE49-F238E27FC236}">
                <a16:creationId xmlns:a16="http://schemas.microsoft.com/office/drawing/2014/main" id="{8DB56C23-FA81-E727-1F9A-E96F3BA16862}"/>
              </a:ext>
            </a:extLst>
          </p:cNvPr>
          <p:cNvSpPr txBox="1"/>
          <p:nvPr/>
        </p:nvSpPr>
        <p:spPr>
          <a:xfrm>
            <a:off x="9888040" y="5916541"/>
            <a:ext cx="1315720" cy="407804"/>
          </a:xfrm>
          <a:prstGeom prst="rect">
            <a:avLst/>
          </a:prstGeom>
          <a:ln w="38100">
            <a:solidFill>
              <a:srgbClr val="929292"/>
            </a:solidFill>
          </a:ln>
        </p:spPr>
        <p:txBody>
          <a:bodyPr vert="horz" wrap="square" lIns="0" tIns="38100" rIns="0" bIns="0" rtlCol="0">
            <a:spAutoFit/>
          </a:bodyPr>
          <a:lstStyle/>
          <a:p>
            <a:pPr marL="149225">
              <a:lnSpc>
                <a:spcPct val="100000"/>
              </a:lnSpc>
              <a:spcBef>
                <a:spcPts val="300"/>
              </a:spcBef>
            </a:pPr>
            <a:r>
              <a:rPr sz="2400" dirty="0">
                <a:latin typeface="Arial MT"/>
                <a:cs typeface="Arial MT"/>
              </a:rPr>
              <a:t>Class</a:t>
            </a:r>
            <a:r>
              <a:rPr sz="2400" spc="-70" dirty="0">
                <a:latin typeface="Arial MT"/>
                <a:cs typeface="Arial MT"/>
              </a:rPr>
              <a:t> </a:t>
            </a:r>
            <a:r>
              <a:rPr lang="en-CA" sz="2400" spc="-50" dirty="0">
                <a:latin typeface="Arial MT"/>
                <a:cs typeface="Arial MT"/>
              </a:rPr>
              <a:t>6</a:t>
            </a:r>
            <a:endParaRPr sz="2400" dirty="0">
              <a:latin typeface="Arial MT"/>
              <a:cs typeface="Arial MT"/>
            </a:endParaRPr>
          </a:p>
        </p:txBody>
      </p:sp>
      <p:cxnSp>
        <p:nvCxnSpPr>
          <p:cNvPr id="31" name="Straight Arrow Connector 30">
            <a:extLst>
              <a:ext uri="{FF2B5EF4-FFF2-40B4-BE49-F238E27FC236}">
                <a16:creationId xmlns:a16="http://schemas.microsoft.com/office/drawing/2014/main" id="{C761414B-D688-CECF-6A3B-48761EBF0CB0}"/>
              </a:ext>
            </a:extLst>
          </p:cNvPr>
          <p:cNvCxnSpPr>
            <a:cxnSpLocks/>
            <a:stCxn id="16" idx="2"/>
          </p:cNvCxnSpPr>
          <p:nvPr/>
        </p:nvCxnSpPr>
        <p:spPr>
          <a:xfrm>
            <a:off x="1746884" y="2759574"/>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764DB3-B5A2-6BFB-8A62-0CA705BCE1D7}"/>
              </a:ext>
            </a:extLst>
          </p:cNvPr>
          <p:cNvCxnSpPr>
            <a:cxnSpLocks/>
          </p:cNvCxnSpPr>
          <p:nvPr/>
        </p:nvCxnSpPr>
        <p:spPr>
          <a:xfrm>
            <a:off x="4886111" y="2819171"/>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0FD190-CC1A-C90A-1EBA-52586DA69BAB}"/>
              </a:ext>
            </a:extLst>
          </p:cNvPr>
          <p:cNvCxnSpPr>
            <a:cxnSpLocks/>
          </p:cNvCxnSpPr>
          <p:nvPr/>
        </p:nvCxnSpPr>
        <p:spPr>
          <a:xfrm>
            <a:off x="7763040" y="2819171"/>
            <a:ext cx="0" cy="36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AF5C1B-5795-87A7-3631-CFCDAF6137AC}"/>
              </a:ext>
            </a:extLst>
          </p:cNvPr>
          <p:cNvCxnSpPr>
            <a:cxnSpLocks/>
          </p:cNvCxnSpPr>
          <p:nvPr/>
        </p:nvCxnSpPr>
        <p:spPr>
          <a:xfrm>
            <a:off x="1779268" y="1412776"/>
            <a:ext cx="0" cy="554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FC2B89-FD7A-028F-E5E2-CE52179C5B6F}"/>
              </a:ext>
            </a:extLst>
          </p:cNvPr>
          <p:cNvCxnSpPr>
            <a:cxnSpLocks/>
          </p:cNvCxnSpPr>
          <p:nvPr/>
        </p:nvCxnSpPr>
        <p:spPr>
          <a:xfrm>
            <a:off x="4884207" y="1412776"/>
            <a:ext cx="0" cy="554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7BF4BA-D55B-0069-B78D-5BDA45A09BD9}"/>
              </a:ext>
            </a:extLst>
          </p:cNvPr>
          <p:cNvCxnSpPr>
            <a:cxnSpLocks/>
          </p:cNvCxnSpPr>
          <p:nvPr/>
        </p:nvCxnSpPr>
        <p:spPr>
          <a:xfrm>
            <a:off x="7763040" y="1427961"/>
            <a:ext cx="7222" cy="5066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3202AD3-4029-6F68-DC0A-569BBE457563}"/>
              </a:ext>
            </a:extLst>
          </p:cNvPr>
          <p:cNvCxnSpPr>
            <a:cxnSpLocks/>
          </p:cNvCxnSpPr>
          <p:nvPr/>
        </p:nvCxnSpPr>
        <p:spPr>
          <a:xfrm>
            <a:off x="10545900" y="1412776"/>
            <a:ext cx="0" cy="4846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71DA18-71DD-2D0D-7285-873AE9313EB0}"/>
              </a:ext>
            </a:extLst>
          </p:cNvPr>
          <p:cNvCxnSpPr/>
          <p:nvPr/>
        </p:nvCxnSpPr>
        <p:spPr>
          <a:xfrm>
            <a:off x="1779268" y="1412776"/>
            <a:ext cx="8766632"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6F989-30C7-9B2C-9B7C-A362216BBA6E}"/>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DDB6ED7E-48FF-4DDA-BE32-1075D94F51AF}"/>
              </a:ext>
            </a:extLst>
          </p:cNvPr>
          <p:cNvSpPr>
            <a:spLocks noGrp="1"/>
          </p:cNvSpPr>
          <p:nvPr>
            <p:ph type="subTitle" idx="1"/>
          </p:nvPr>
        </p:nvSpPr>
        <p:spPr>
          <a:xfrm>
            <a:off x="239351" y="116629"/>
            <a:ext cx="9601067" cy="506016"/>
          </a:xfrm>
        </p:spPr>
        <p:txBody>
          <a:bodyPr/>
          <a:lstStyle/>
          <a:p>
            <a:r>
              <a:rPr lang="en-CA" dirty="0"/>
              <a:t>Any Questions?</a:t>
            </a:r>
            <a:endParaRPr lang="en-US" sz="1800" dirty="0"/>
          </a:p>
          <a:p>
            <a:endParaRPr lang="en-CA" dirty="0"/>
          </a:p>
        </p:txBody>
      </p:sp>
      <p:sp>
        <p:nvSpPr>
          <p:cNvPr id="2" name="object 16">
            <a:extLst>
              <a:ext uri="{FF2B5EF4-FFF2-40B4-BE49-F238E27FC236}">
                <a16:creationId xmlns:a16="http://schemas.microsoft.com/office/drawing/2014/main" id="{70E3F86C-C2BA-7728-C49B-7B059BF0EA10}"/>
              </a:ext>
            </a:extLst>
          </p:cNvPr>
          <p:cNvSpPr txBox="1">
            <a:spLocks noGrp="1"/>
          </p:cNvSpPr>
          <p:nvPr>
            <p:ph type="sldNum" sz="quarter" idx="12"/>
          </p:nvPr>
        </p:nvSpPr>
        <p:spPr>
          <a:xfrm>
            <a:off x="239351" y="6525348"/>
            <a:ext cx="480053" cy="2160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40</a:t>
            </a:fld>
            <a:endParaRPr spc="-5" dirty="0"/>
          </a:p>
        </p:txBody>
      </p:sp>
    </p:spTree>
    <p:extLst>
      <p:ext uri="{BB962C8B-B14F-4D97-AF65-F5344CB8AC3E}">
        <p14:creationId xmlns:p14="http://schemas.microsoft.com/office/powerpoint/2010/main" val="179491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7145" y="1600227"/>
            <a:ext cx="4540876" cy="3067240"/>
          </a:xfrm>
          <a:prstGeom prst="rect">
            <a:avLst/>
          </a:prstGeom>
        </p:spPr>
      </p:pic>
      <p:sp>
        <p:nvSpPr>
          <p:cNvPr id="16" name="object 1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5</a:t>
            </a:fld>
            <a:endParaRPr spc="-25" dirty="0"/>
          </a:p>
        </p:txBody>
      </p:sp>
      <p:sp>
        <p:nvSpPr>
          <p:cNvPr id="17" name="Subtitle 16">
            <a:extLst>
              <a:ext uri="{FF2B5EF4-FFF2-40B4-BE49-F238E27FC236}">
                <a16:creationId xmlns:a16="http://schemas.microsoft.com/office/drawing/2014/main" id="{235C10B1-9267-557F-B991-AC4946B20253}"/>
              </a:ext>
            </a:extLst>
          </p:cNvPr>
          <p:cNvSpPr>
            <a:spLocks noGrp="1"/>
          </p:cNvSpPr>
          <p:nvPr>
            <p:ph type="subTitle" idx="1"/>
          </p:nvPr>
        </p:nvSpPr>
        <p:spPr/>
        <p:txBody>
          <a:bodyPr/>
          <a:lstStyle/>
          <a:p>
            <a:r>
              <a:rPr lang="en-CA" dirty="0"/>
              <a:t>Absorption Costing</a:t>
            </a:r>
          </a:p>
        </p:txBody>
      </p:sp>
      <p:sp>
        <p:nvSpPr>
          <p:cNvPr id="4" name="object 4"/>
          <p:cNvSpPr txBox="1"/>
          <p:nvPr/>
        </p:nvSpPr>
        <p:spPr>
          <a:xfrm>
            <a:off x="242315" y="3537203"/>
            <a:ext cx="2971800" cy="828040"/>
          </a:xfrm>
          <a:prstGeom prst="rect">
            <a:avLst/>
          </a:prstGeom>
          <a:ln w="12700">
            <a:solidFill>
              <a:srgbClr val="000000"/>
            </a:solidFill>
          </a:ln>
        </p:spPr>
        <p:txBody>
          <a:bodyPr vert="horz" wrap="square" lIns="0" tIns="36830" rIns="0" bIns="0" rtlCol="0">
            <a:spAutoFit/>
          </a:bodyPr>
          <a:lstStyle/>
          <a:p>
            <a:pPr marL="401955" marR="396240" indent="490220">
              <a:lnSpc>
                <a:spcPct val="100000"/>
              </a:lnSpc>
              <a:spcBef>
                <a:spcPts val="290"/>
              </a:spcBef>
            </a:pPr>
            <a:r>
              <a:rPr sz="2400" b="1" spc="-10" dirty="0">
                <a:latin typeface="Arial"/>
                <a:cs typeface="Arial"/>
              </a:rPr>
              <a:t>Process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6)</a:t>
            </a:r>
            <a:endParaRPr sz="2400">
              <a:latin typeface="Arial"/>
              <a:cs typeface="Arial"/>
            </a:endParaRPr>
          </a:p>
        </p:txBody>
      </p:sp>
      <p:sp>
        <p:nvSpPr>
          <p:cNvPr id="5" name="object 5"/>
          <p:cNvSpPr/>
          <p:nvPr/>
        </p:nvSpPr>
        <p:spPr>
          <a:xfrm>
            <a:off x="3788664" y="3537203"/>
            <a:ext cx="2971800" cy="828040"/>
          </a:xfrm>
          <a:custGeom>
            <a:avLst/>
            <a:gdLst/>
            <a:ahLst/>
            <a:cxnLst/>
            <a:rect l="l" t="t" r="r" b="b"/>
            <a:pathLst>
              <a:path w="2971800" h="828039">
                <a:moveTo>
                  <a:pt x="0" y="827532"/>
                </a:moveTo>
                <a:lnTo>
                  <a:pt x="2971799" y="827532"/>
                </a:lnTo>
                <a:lnTo>
                  <a:pt x="2971799" y="0"/>
                </a:lnTo>
                <a:lnTo>
                  <a:pt x="0" y="0"/>
                </a:lnTo>
                <a:lnTo>
                  <a:pt x="0" y="827532"/>
                </a:lnTo>
                <a:close/>
              </a:path>
            </a:pathLst>
          </a:custGeom>
          <a:ln w="12699">
            <a:solidFill>
              <a:srgbClr val="000000"/>
            </a:solidFill>
          </a:ln>
        </p:spPr>
        <p:txBody>
          <a:bodyPr wrap="square" lIns="0" tIns="0" rIns="0" bIns="0" rtlCol="0"/>
          <a:lstStyle/>
          <a:p>
            <a:endParaRPr/>
          </a:p>
        </p:txBody>
      </p:sp>
      <p:sp>
        <p:nvSpPr>
          <p:cNvPr id="6" name="object 6"/>
          <p:cNvSpPr txBox="1"/>
          <p:nvPr/>
        </p:nvSpPr>
        <p:spPr>
          <a:xfrm>
            <a:off x="4178046" y="3561715"/>
            <a:ext cx="2191385" cy="756920"/>
          </a:xfrm>
          <a:prstGeom prst="rect">
            <a:avLst/>
          </a:prstGeom>
        </p:spPr>
        <p:txBody>
          <a:bodyPr vert="horz" wrap="square" lIns="0" tIns="12700" rIns="0" bIns="0" rtlCol="0">
            <a:spAutoFit/>
          </a:bodyPr>
          <a:lstStyle/>
          <a:p>
            <a:pPr marL="12700" marR="5080" indent="345440">
              <a:lnSpc>
                <a:spcPct val="100000"/>
              </a:lnSpc>
              <a:spcBef>
                <a:spcPts val="100"/>
              </a:spcBef>
            </a:pPr>
            <a:r>
              <a:rPr sz="2400" b="1" spc="-10" dirty="0">
                <a:latin typeface="Arial"/>
                <a:cs typeface="Arial"/>
              </a:rPr>
              <a:t>Job-</a:t>
            </a:r>
            <a:r>
              <a:rPr sz="2400" b="1" spc="-20" dirty="0">
                <a:latin typeface="Arial"/>
                <a:cs typeface="Arial"/>
              </a:rPr>
              <a:t>Order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5)</a:t>
            </a:r>
            <a:endParaRPr sz="2400">
              <a:latin typeface="Arial"/>
              <a:cs typeface="Arial"/>
            </a:endParaRPr>
          </a:p>
        </p:txBody>
      </p:sp>
      <p:pic>
        <p:nvPicPr>
          <p:cNvPr id="7" name="object 7"/>
          <p:cNvPicPr/>
          <p:nvPr/>
        </p:nvPicPr>
        <p:blipFill>
          <a:blip r:embed="rId3" cstate="print"/>
          <a:stretch>
            <a:fillRect/>
          </a:stretch>
        </p:blipFill>
        <p:spPr>
          <a:xfrm>
            <a:off x="1647432" y="1545249"/>
            <a:ext cx="4280233" cy="1264458"/>
          </a:xfrm>
          <a:prstGeom prst="rect">
            <a:avLst/>
          </a:prstGeom>
        </p:spPr>
      </p:pic>
      <p:sp>
        <p:nvSpPr>
          <p:cNvPr id="8" name="object 8"/>
          <p:cNvSpPr txBox="1"/>
          <p:nvPr/>
        </p:nvSpPr>
        <p:spPr>
          <a:xfrm>
            <a:off x="1869694" y="1582673"/>
            <a:ext cx="3837940" cy="1122680"/>
          </a:xfrm>
          <a:prstGeom prst="rect">
            <a:avLst/>
          </a:prstGeom>
        </p:spPr>
        <p:txBody>
          <a:bodyPr vert="horz" wrap="square" lIns="0" tIns="12700" rIns="0" bIns="0" rtlCol="0">
            <a:spAutoFit/>
          </a:bodyPr>
          <a:lstStyle/>
          <a:p>
            <a:pPr algn="ctr">
              <a:lnSpc>
                <a:spcPct val="100000"/>
              </a:lnSpc>
              <a:spcBef>
                <a:spcPts val="100"/>
              </a:spcBef>
            </a:pPr>
            <a:r>
              <a:rPr sz="2400" b="1" dirty="0">
                <a:latin typeface="Arial"/>
                <a:cs typeface="Arial"/>
              </a:rPr>
              <a:t>ABSORPTION</a:t>
            </a:r>
            <a:r>
              <a:rPr sz="2400" b="1" spc="-40" dirty="0">
                <a:latin typeface="Arial"/>
                <a:cs typeface="Arial"/>
              </a:rPr>
              <a:t> </a:t>
            </a:r>
            <a:r>
              <a:rPr sz="2400" b="1" spc="-10" dirty="0">
                <a:latin typeface="Arial"/>
                <a:cs typeface="Arial"/>
              </a:rPr>
              <a:t>COSTING:</a:t>
            </a:r>
            <a:endParaRPr sz="2400">
              <a:latin typeface="Arial"/>
              <a:cs typeface="Arial"/>
            </a:endParaRPr>
          </a:p>
          <a:p>
            <a:pPr marL="12700" marR="5080" algn="ctr">
              <a:lnSpc>
                <a:spcPct val="100000"/>
              </a:lnSpc>
            </a:pPr>
            <a:r>
              <a:rPr sz="2400" dirty="0">
                <a:latin typeface="Arial MT"/>
                <a:cs typeface="Arial MT"/>
              </a:rPr>
              <a:t>includes</a:t>
            </a:r>
            <a:r>
              <a:rPr sz="2400" spc="-55" dirty="0">
                <a:latin typeface="Arial MT"/>
                <a:cs typeface="Arial MT"/>
              </a:rPr>
              <a:t> </a:t>
            </a:r>
            <a:r>
              <a:rPr sz="2400" b="1" dirty="0">
                <a:latin typeface="Arial"/>
                <a:cs typeface="Arial"/>
              </a:rPr>
              <a:t>ALL</a:t>
            </a:r>
            <a:r>
              <a:rPr sz="2400" b="1" spc="-90" dirty="0">
                <a:latin typeface="Arial"/>
                <a:cs typeface="Arial"/>
              </a:rPr>
              <a:t> </a:t>
            </a:r>
            <a:r>
              <a:rPr sz="2400" spc="-10" dirty="0">
                <a:latin typeface="Arial MT"/>
                <a:cs typeface="Arial MT"/>
              </a:rPr>
              <a:t>manufacturing costs</a:t>
            </a:r>
            <a:endParaRPr sz="2400">
              <a:latin typeface="Arial MT"/>
              <a:cs typeface="Arial MT"/>
            </a:endParaRPr>
          </a:p>
        </p:txBody>
      </p:sp>
      <p:sp>
        <p:nvSpPr>
          <p:cNvPr id="9" name="object 9"/>
          <p:cNvSpPr/>
          <p:nvPr/>
        </p:nvSpPr>
        <p:spPr>
          <a:xfrm>
            <a:off x="3073146" y="2751327"/>
            <a:ext cx="1296670" cy="800735"/>
          </a:xfrm>
          <a:custGeom>
            <a:avLst/>
            <a:gdLst/>
            <a:ahLst/>
            <a:cxnLst/>
            <a:rect l="l" t="t" r="r" b="b"/>
            <a:pathLst>
              <a:path w="1296670" h="800735">
                <a:moveTo>
                  <a:pt x="1296162" y="800608"/>
                </a:moveTo>
                <a:lnTo>
                  <a:pt x="1288415" y="754888"/>
                </a:lnTo>
                <a:lnTo>
                  <a:pt x="1281938" y="716534"/>
                </a:lnTo>
                <a:lnTo>
                  <a:pt x="1258900" y="733386"/>
                </a:lnTo>
                <a:lnTo>
                  <a:pt x="724027" y="762"/>
                </a:lnTo>
                <a:lnTo>
                  <a:pt x="716280" y="6350"/>
                </a:lnTo>
                <a:lnTo>
                  <a:pt x="709168" y="0"/>
                </a:lnTo>
                <a:lnTo>
                  <a:pt x="43942" y="737577"/>
                </a:lnTo>
                <a:lnTo>
                  <a:pt x="22733" y="718439"/>
                </a:lnTo>
                <a:lnTo>
                  <a:pt x="0" y="800608"/>
                </a:lnTo>
                <a:lnTo>
                  <a:pt x="79375" y="769493"/>
                </a:lnTo>
                <a:lnTo>
                  <a:pt x="68656" y="759841"/>
                </a:lnTo>
                <a:lnTo>
                  <a:pt x="58178" y="750392"/>
                </a:lnTo>
                <a:lnTo>
                  <a:pt x="715479" y="21475"/>
                </a:lnTo>
                <a:lnTo>
                  <a:pt x="1243558" y="744601"/>
                </a:lnTo>
                <a:lnTo>
                  <a:pt x="1220470" y="761492"/>
                </a:lnTo>
                <a:lnTo>
                  <a:pt x="1296162" y="800608"/>
                </a:lnTo>
                <a:close/>
              </a:path>
            </a:pathLst>
          </a:custGeom>
          <a:solidFill>
            <a:srgbClr val="000000"/>
          </a:solidFill>
        </p:spPr>
        <p:txBody>
          <a:bodyPr wrap="square" lIns="0" tIns="0" rIns="0" bIns="0" rtlCol="0"/>
          <a:lstStyle/>
          <a:p>
            <a:endParaRPr/>
          </a:p>
        </p:txBody>
      </p:sp>
      <p:sp>
        <p:nvSpPr>
          <p:cNvPr id="10" name="object 10"/>
          <p:cNvSpPr/>
          <p:nvPr/>
        </p:nvSpPr>
        <p:spPr>
          <a:xfrm>
            <a:off x="240029" y="4912614"/>
            <a:ext cx="9433560" cy="1443355"/>
          </a:xfrm>
          <a:custGeom>
            <a:avLst/>
            <a:gdLst/>
            <a:ahLst/>
            <a:cxnLst/>
            <a:rect l="l" t="t" r="r" b="b"/>
            <a:pathLst>
              <a:path w="9433560" h="1443354">
                <a:moveTo>
                  <a:pt x="0" y="1443228"/>
                </a:moveTo>
                <a:lnTo>
                  <a:pt x="9433560" y="1443228"/>
                </a:lnTo>
                <a:lnTo>
                  <a:pt x="9433560" y="0"/>
                </a:lnTo>
                <a:lnTo>
                  <a:pt x="0" y="0"/>
                </a:lnTo>
                <a:lnTo>
                  <a:pt x="0" y="1443228"/>
                </a:lnTo>
                <a:close/>
              </a:path>
            </a:pathLst>
          </a:custGeom>
          <a:ln w="25400">
            <a:solidFill>
              <a:srgbClr val="929292"/>
            </a:solidFill>
          </a:ln>
        </p:spPr>
        <p:txBody>
          <a:bodyPr wrap="square" lIns="0" tIns="0" rIns="0" bIns="0" rtlCol="0"/>
          <a:lstStyle/>
          <a:p>
            <a:endParaRPr/>
          </a:p>
        </p:txBody>
      </p:sp>
      <p:sp>
        <p:nvSpPr>
          <p:cNvPr id="11" name="object 11"/>
          <p:cNvSpPr txBox="1"/>
          <p:nvPr/>
        </p:nvSpPr>
        <p:spPr>
          <a:xfrm>
            <a:off x="317093" y="4815687"/>
            <a:ext cx="9055735" cy="1489075"/>
          </a:xfrm>
          <a:prstGeom prst="rect">
            <a:avLst/>
          </a:prstGeom>
        </p:spPr>
        <p:txBody>
          <a:bodyPr vert="horz" wrap="square" lIns="0" tIns="104140" rIns="0" bIns="0" rtlCol="0">
            <a:spAutoFit/>
          </a:bodyPr>
          <a:lstStyle/>
          <a:p>
            <a:pPr marL="354965" indent="-342265">
              <a:lnSpc>
                <a:spcPct val="100000"/>
              </a:lnSpc>
              <a:spcBef>
                <a:spcPts val="820"/>
              </a:spcBef>
              <a:buChar char="•"/>
              <a:tabLst>
                <a:tab pos="354965" algn="l"/>
              </a:tabLst>
            </a:pPr>
            <a:r>
              <a:rPr sz="2000" dirty="0">
                <a:latin typeface="Arial MT"/>
                <a:cs typeface="Arial MT"/>
              </a:rPr>
              <a:t>Many</a:t>
            </a:r>
            <a:r>
              <a:rPr sz="2000" spc="-25" dirty="0">
                <a:latin typeface="Arial MT"/>
                <a:cs typeface="Arial MT"/>
              </a:rPr>
              <a:t> </a:t>
            </a:r>
            <a:r>
              <a:rPr sz="2000" dirty="0">
                <a:latin typeface="Arial MT"/>
                <a:cs typeface="Arial MT"/>
              </a:rPr>
              <a:t>different</a:t>
            </a:r>
            <a:r>
              <a:rPr sz="2000" spc="-35" dirty="0">
                <a:latin typeface="Arial MT"/>
                <a:cs typeface="Arial MT"/>
              </a:rPr>
              <a:t> </a:t>
            </a:r>
            <a:r>
              <a:rPr sz="2000" dirty="0">
                <a:latin typeface="Arial MT"/>
                <a:cs typeface="Arial MT"/>
              </a:rPr>
              <a:t>products</a:t>
            </a:r>
            <a:r>
              <a:rPr sz="2000" spc="-55" dirty="0">
                <a:latin typeface="Arial MT"/>
                <a:cs typeface="Arial MT"/>
              </a:rPr>
              <a:t> </a:t>
            </a:r>
            <a:r>
              <a:rPr sz="2000" dirty="0">
                <a:latin typeface="Arial MT"/>
                <a:cs typeface="Arial MT"/>
              </a:rPr>
              <a:t>are</a:t>
            </a:r>
            <a:r>
              <a:rPr sz="2000" spc="-20" dirty="0">
                <a:latin typeface="Arial MT"/>
                <a:cs typeface="Arial MT"/>
              </a:rPr>
              <a:t> </a:t>
            </a:r>
            <a:r>
              <a:rPr sz="2000" dirty="0">
                <a:latin typeface="Arial MT"/>
                <a:cs typeface="Arial MT"/>
              </a:rPr>
              <a:t>produced</a:t>
            </a:r>
            <a:r>
              <a:rPr sz="2000" spc="-55" dirty="0">
                <a:latin typeface="Arial MT"/>
                <a:cs typeface="Arial MT"/>
              </a:rPr>
              <a:t> </a:t>
            </a:r>
            <a:r>
              <a:rPr sz="2000" dirty="0">
                <a:latin typeface="Arial MT"/>
                <a:cs typeface="Arial MT"/>
              </a:rPr>
              <a:t>each</a:t>
            </a:r>
            <a:r>
              <a:rPr sz="2000" spc="-15" dirty="0">
                <a:latin typeface="Arial MT"/>
                <a:cs typeface="Arial MT"/>
              </a:rPr>
              <a:t> </a:t>
            </a:r>
            <a:r>
              <a:rPr sz="2000" spc="-10" dirty="0">
                <a:latin typeface="Arial MT"/>
                <a:cs typeface="Arial MT"/>
              </a:rPr>
              <a:t>period.</a:t>
            </a:r>
            <a:endParaRPr sz="2000">
              <a:latin typeface="Arial MT"/>
              <a:cs typeface="Arial MT"/>
            </a:endParaRPr>
          </a:p>
          <a:p>
            <a:pPr marL="354965" indent="-342265">
              <a:lnSpc>
                <a:spcPct val="100000"/>
              </a:lnSpc>
              <a:spcBef>
                <a:spcPts val="720"/>
              </a:spcBef>
              <a:buChar char="•"/>
              <a:tabLst>
                <a:tab pos="354965" algn="l"/>
              </a:tabLst>
            </a:pPr>
            <a:r>
              <a:rPr sz="2000" dirty="0">
                <a:latin typeface="Arial MT"/>
                <a:cs typeface="Arial MT"/>
              </a:rPr>
              <a:t>Products</a:t>
            </a:r>
            <a:r>
              <a:rPr sz="2000" spc="-65" dirty="0">
                <a:latin typeface="Arial MT"/>
                <a:cs typeface="Arial MT"/>
              </a:rPr>
              <a:t> </a:t>
            </a:r>
            <a:r>
              <a:rPr sz="2000" dirty="0">
                <a:latin typeface="Arial MT"/>
                <a:cs typeface="Arial MT"/>
              </a:rPr>
              <a:t>are</a:t>
            </a:r>
            <a:r>
              <a:rPr sz="2000" spc="-30" dirty="0">
                <a:latin typeface="Arial MT"/>
                <a:cs typeface="Arial MT"/>
              </a:rPr>
              <a:t> </a:t>
            </a:r>
            <a:r>
              <a:rPr sz="2000" dirty="0">
                <a:latin typeface="Arial MT"/>
                <a:cs typeface="Arial MT"/>
              </a:rPr>
              <a:t>manufactured</a:t>
            </a:r>
            <a:r>
              <a:rPr sz="2000" spc="-60" dirty="0">
                <a:latin typeface="Arial MT"/>
                <a:cs typeface="Arial MT"/>
              </a:rPr>
              <a:t> </a:t>
            </a:r>
            <a:r>
              <a:rPr sz="2000" dirty="0">
                <a:latin typeface="Arial MT"/>
                <a:cs typeface="Arial MT"/>
              </a:rPr>
              <a:t>to</a:t>
            </a:r>
            <a:r>
              <a:rPr sz="2000" spc="-20" dirty="0">
                <a:latin typeface="Arial MT"/>
                <a:cs typeface="Arial MT"/>
              </a:rPr>
              <a:t> </a:t>
            </a:r>
            <a:r>
              <a:rPr sz="2000" spc="-10" dirty="0">
                <a:latin typeface="Arial MT"/>
                <a:cs typeface="Arial MT"/>
              </a:rPr>
              <a:t>order.</a:t>
            </a:r>
            <a:endParaRPr sz="2000">
              <a:latin typeface="Arial MT"/>
              <a:cs typeface="Arial MT"/>
            </a:endParaRPr>
          </a:p>
          <a:p>
            <a:pPr marL="355600" marR="5080" indent="-342900">
              <a:lnSpc>
                <a:spcPts val="2160"/>
              </a:lnSpc>
              <a:spcBef>
                <a:spcPts val="990"/>
              </a:spcBef>
              <a:buChar char="•"/>
              <a:tabLst>
                <a:tab pos="355600" algn="l"/>
              </a:tabLst>
            </a:pPr>
            <a:r>
              <a:rPr sz="2000" dirty="0">
                <a:latin typeface="Arial MT"/>
                <a:cs typeface="Arial MT"/>
              </a:rPr>
              <a:t>The</a:t>
            </a:r>
            <a:r>
              <a:rPr sz="2000" spc="-25" dirty="0">
                <a:latin typeface="Arial MT"/>
                <a:cs typeface="Arial MT"/>
              </a:rPr>
              <a:t> </a:t>
            </a:r>
            <a:r>
              <a:rPr sz="2000" dirty="0">
                <a:latin typeface="Arial MT"/>
                <a:cs typeface="Arial MT"/>
              </a:rPr>
              <a:t>unique</a:t>
            </a:r>
            <a:r>
              <a:rPr sz="2000" spc="-25" dirty="0">
                <a:latin typeface="Arial MT"/>
                <a:cs typeface="Arial MT"/>
              </a:rPr>
              <a:t> </a:t>
            </a:r>
            <a:r>
              <a:rPr sz="2000" dirty="0">
                <a:latin typeface="Arial MT"/>
                <a:cs typeface="Arial MT"/>
              </a:rPr>
              <a:t>nature</a:t>
            </a:r>
            <a:r>
              <a:rPr sz="2000" spc="-3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0" dirty="0">
                <a:latin typeface="Arial MT"/>
                <a:cs typeface="Arial MT"/>
              </a:rPr>
              <a:t> </a:t>
            </a:r>
            <a:r>
              <a:rPr sz="2000" dirty="0">
                <a:latin typeface="Arial MT"/>
                <a:cs typeface="Arial MT"/>
              </a:rPr>
              <a:t>order</a:t>
            </a:r>
            <a:r>
              <a:rPr sz="2000" spc="-45" dirty="0">
                <a:latin typeface="Arial MT"/>
                <a:cs typeface="Arial MT"/>
              </a:rPr>
              <a:t> </a:t>
            </a:r>
            <a:r>
              <a:rPr sz="2000" dirty="0">
                <a:latin typeface="Arial MT"/>
                <a:cs typeface="Arial MT"/>
              </a:rPr>
              <a:t>requires</a:t>
            </a:r>
            <a:r>
              <a:rPr sz="2000" spc="-45" dirty="0">
                <a:latin typeface="Arial MT"/>
                <a:cs typeface="Arial MT"/>
              </a:rPr>
              <a:t> </a:t>
            </a:r>
            <a:r>
              <a:rPr sz="2000" dirty="0">
                <a:latin typeface="Arial MT"/>
                <a:cs typeface="Arial MT"/>
              </a:rPr>
              <a:t>tracing</a:t>
            </a:r>
            <a:r>
              <a:rPr sz="2000" spc="-35" dirty="0">
                <a:latin typeface="Arial MT"/>
                <a:cs typeface="Arial MT"/>
              </a:rPr>
              <a:t> </a:t>
            </a:r>
            <a:r>
              <a:rPr sz="2000" dirty="0">
                <a:latin typeface="Arial MT"/>
                <a:cs typeface="Arial MT"/>
              </a:rPr>
              <a:t>or</a:t>
            </a:r>
            <a:r>
              <a:rPr sz="2000" spc="-5" dirty="0">
                <a:latin typeface="Arial MT"/>
                <a:cs typeface="Arial MT"/>
              </a:rPr>
              <a:t> </a:t>
            </a:r>
            <a:r>
              <a:rPr sz="2000" b="1" u="sng" dirty="0">
                <a:uFill>
                  <a:solidFill>
                    <a:srgbClr val="000000"/>
                  </a:solidFill>
                </a:uFill>
                <a:latin typeface="Arial"/>
                <a:cs typeface="Arial"/>
              </a:rPr>
              <a:t>allocating</a:t>
            </a:r>
            <a:r>
              <a:rPr sz="2000" b="1" u="sng" spc="-45" dirty="0">
                <a:uFill>
                  <a:solidFill>
                    <a:srgbClr val="000000"/>
                  </a:solidFill>
                </a:uFill>
                <a:latin typeface="Arial"/>
                <a:cs typeface="Arial"/>
              </a:rPr>
              <a:t> </a:t>
            </a:r>
            <a:r>
              <a:rPr sz="2000" b="1" u="sng" dirty="0">
                <a:uFill>
                  <a:solidFill>
                    <a:srgbClr val="000000"/>
                  </a:solidFill>
                </a:uFill>
                <a:latin typeface="Arial"/>
                <a:cs typeface="Arial"/>
              </a:rPr>
              <a:t>costs</a:t>
            </a:r>
            <a:r>
              <a:rPr sz="2000" b="1" u="sng" spc="-25" dirty="0">
                <a:uFill>
                  <a:solidFill>
                    <a:srgbClr val="000000"/>
                  </a:solidFill>
                </a:uFill>
                <a:latin typeface="Arial"/>
                <a:cs typeface="Arial"/>
              </a:rPr>
              <a:t> </a:t>
            </a:r>
            <a:r>
              <a:rPr sz="2000" b="1" u="sng" dirty="0">
                <a:uFill>
                  <a:solidFill>
                    <a:srgbClr val="000000"/>
                  </a:solidFill>
                </a:uFill>
                <a:latin typeface="Arial"/>
                <a:cs typeface="Arial"/>
              </a:rPr>
              <a:t>to</a:t>
            </a:r>
            <a:r>
              <a:rPr sz="2000" b="1" u="sng" spc="-25" dirty="0">
                <a:uFill>
                  <a:solidFill>
                    <a:srgbClr val="000000"/>
                  </a:solidFill>
                </a:uFill>
                <a:latin typeface="Arial"/>
                <a:cs typeface="Arial"/>
              </a:rPr>
              <a:t> </a:t>
            </a:r>
            <a:r>
              <a:rPr sz="2000" b="1" u="sng" spc="-20" dirty="0">
                <a:uFill>
                  <a:solidFill>
                    <a:srgbClr val="000000"/>
                  </a:solidFill>
                </a:uFill>
                <a:latin typeface="Arial"/>
                <a:cs typeface="Arial"/>
              </a:rPr>
              <a:t>each</a:t>
            </a:r>
            <a:r>
              <a:rPr sz="2000" b="1" spc="-20" dirty="0">
                <a:latin typeface="Arial"/>
                <a:cs typeface="Arial"/>
              </a:rPr>
              <a:t> </a:t>
            </a:r>
            <a:r>
              <a:rPr sz="2000" b="1" u="sng" dirty="0">
                <a:uFill>
                  <a:solidFill>
                    <a:srgbClr val="000000"/>
                  </a:solidFill>
                </a:uFill>
                <a:latin typeface="Arial"/>
                <a:cs typeface="Arial"/>
              </a:rPr>
              <a:t>job</a:t>
            </a:r>
            <a:r>
              <a:rPr sz="2000" dirty="0">
                <a:latin typeface="Arial MT"/>
                <a:cs typeface="Arial MT"/>
              </a:rPr>
              <a:t>,</a:t>
            </a:r>
            <a:r>
              <a:rPr sz="2000" spc="-2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maintaining</a:t>
            </a:r>
            <a:r>
              <a:rPr sz="2000" spc="-25" dirty="0">
                <a:latin typeface="Arial MT"/>
                <a:cs typeface="Arial MT"/>
              </a:rPr>
              <a:t> </a:t>
            </a:r>
            <a:r>
              <a:rPr sz="2000" dirty="0">
                <a:latin typeface="Arial MT"/>
                <a:cs typeface="Arial MT"/>
              </a:rPr>
              <a:t>cost</a:t>
            </a:r>
            <a:r>
              <a:rPr sz="2000" spc="-40" dirty="0">
                <a:latin typeface="Arial MT"/>
                <a:cs typeface="Arial MT"/>
              </a:rPr>
              <a:t> </a:t>
            </a:r>
            <a:r>
              <a:rPr sz="2000" dirty="0">
                <a:latin typeface="Arial MT"/>
                <a:cs typeface="Arial MT"/>
              </a:rPr>
              <a:t>records</a:t>
            </a:r>
            <a:r>
              <a:rPr sz="2000" spc="-60" dirty="0">
                <a:latin typeface="Arial MT"/>
                <a:cs typeface="Arial MT"/>
              </a:rPr>
              <a:t> </a:t>
            </a:r>
            <a:r>
              <a:rPr sz="2000" dirty="0">
                <a:latin typeface="Arial MT"/>
                <a:cs typeface="Arial MT"/>
              </a:rPr>
              <a:t>for</a:t>
            </a:r>
            <a:r>
              <a:rPr sz="2000" spc="-40" dirty="0">
                <a:latin typeface="Arial MT"/>
                <a:cs typeface="Arial MT"/>
              </a:rPr>
              <a:t> </a:t>
            </a:r>
            <a:r>
              <a:rPr sz="2000" dirty="0">
                <a:latin typeface="Arial MT"/>
                <a:cs typeface="Arial MT"/>
              </a:rPr>
              <a:t>each</a:t>
            </a:r>
            <a:r>
              <a:rPr sz="2000" spc="-20" dirty="0">
                <a:latin typeface="Arial MT"/>
                <a:cs typeface="Arial MT"/>
              </a:rPr>
              <a:t> job.</a:t>
            </a:r>
            <a:endParaRPr sz="2000">
              <a:latin typeface="Arial MT"/>
              <a:cs typeface="Arial MT"/>
            </a:endParaRPr>
          </a:p>
        </p:txBody>
      </p:sp>
      <p:grpSp>
        <p:nvGrpSpPr>
          <p:cNvPr id="12" name="object 12"/>
          <p:cNvGrpSpPr/>
          <p:nvPr/>
        </p:nvGrpSpPr>
        <p:grpSpPr>
          <a:xfrm>
            <a:off x="3956303" y="4096499"/>
            <a:ext cx="587375" cy="861694"/>
            <a:chOff x="3956303" y="4096499"/>
            <a:chExt cx="587375" cy="861694"/>
          </a:xfrm>
        </p:grpSpPr>
        <p:pic>
          <p:nvPicPr>
            <p:cNvPr id="13" name="object 13"/>
            <p:cNvPicPr/>
            <p:nvPr/>
          </p:nvPicPr>
          <p:blipFill>
            <a:blip r:embed="rId4" cstate="print"/>
            <a:stretch>
              <a:fillRect/>
            </a:stretch>
          </p:blipFill>
          <p:spPr>
            <a:xfrm>
              <a:off x="3956303" y="4096499"/>
              <a:ext cx="586765" cy="861072"/>
            </a:xfrm>
            <a:prstGeom prst="rect">
              <a:avLst/>
            </a:prstGeom>
          </p:spPr>
        </p:pic>
        <p:sp>
          <p:nvSpPr>
            <p:cNvPr id="14" name="object 14"/>
            <p:cNvSpPr/>
            <p:nvPr/>
          </p:nvSpPr>
          <p:spPr>
            <a:xfrm>
              <a:off x="4110227" y="4364735"/>
              <a:ext cx="228600" cy="504825"/>
            </a:xfrm>
            <a:custGeom>
              <a:avLst/>
              <a:gdLst/>
              <a:ahLst/>
              <a:cxnLst/>
              <a:rect l="l" t="t" r="r" b="b"/>
              <a:pathLst>
                <a:path w="228600" h="504825">
                  <a:moveTo>
                    <a:pt x="152400" y="190500"/>
                  </a:moveTo>
                  <a:lnTo>
                    <a:pt x="76200" y="190500"/>
                  </a:lnTo>
                  <a:lnTo>
                    <a:pt x="76200" y="504444"/>
                  </a:lnTo>
                  <a:lnTo>
                    <a:pt x="152400" y="504444"/>
                  </a:lnTo>
                  <a:lnTo>
                    <a:pt x="152400" y="190500"/>
                  </a:lnTo>
                  <a:close/>
                </a:path>
                <a:path w="228600" h="504825">
                  <a:moveTo>
                    <a:pt x="114300" y="0"/>
                  </a:moveTo>
                  <a:lnTo>
                    <a:pt x="0" y="228600"/>
                  </a:lnTo>
                  <a:lnTo>
                    <a:pt x="76200" y="228600"/>
                  </a:lnTo>
                  <a:lnTo>
                    <a:pt x="76200" y="190500"/>
                  </a:lnTo>
                  <a:lnTo>
                    <a:pt x="209550" y="190500"/>
                  </a:lnTo>
                  <a:lnTo>
                    <a:pt x="114300" y="0"/>
                  </a:lnTo>
                  <a:close/>
                </a:path>
                <a:path w="228600" h="504825">
                  <a:moveTo>
                    <a:pt x="209550" y="190500"/>
                  </a:moveTo>
                  <a:lnTo>
                    <a:pt x="152400" y="190500"/>
                  </a:lnTo>
                  <a:lnTo>
                    <a:pt x="152400" y="228600"/>
                  </a:lnTo>
                  <a:lnTo>
                    <a:pt x="228600" y="228600"/>
                  </a:lnTo>
                  <a:lnTo>
                    <a:pt x="209550" y="19050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9568" y="959671"/>
            <a:ext cx="4540876" cy="3067240"/>
          </a:xfrm>
          <a:prstGeom prst="rect">
            <a:avLst/>
          </a:prstGeom>
        </p:spPr>
      </p:pic>
      <p:sp>
        <p:nvSpPr>
          <p:cNvPr id="16" name="object 1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6</a:t>
            </a:fld>
            <a:endParaRPr spc="-25" dirty="0"/>
          </a:p>
        </p:txBody>
      </p:sp>
      <p:sp>
        <p:nvSpPr>
          <p:cNvPr id="17" name="Subtitle 16">
            <a:extLst>
              <a:ext uri="{FF2B5EF4-FFF2-40B4-BE49-F238E27FC236}">
                <a16:creationId xmlns:a16="http://schemas.microsoft.com/office/drawing/2014/main" id="{118E9AE1-7292-3335-AA30-E5FE790401F2}"/>
              </a:ext>
            </a:extLst>
          </p:cNvPr>
          <p:cNvSpPr>
            <a:spLocks noGrp="1"/>
          </p:cNvSpPr>
          <p:nvPr>
            <p:ph type="subTitle" idx="1"/>
          </p:nvPr>
        </p:nvSpPr>
        <p:spPr/>
        <p:txBody>
          <a:bodyPr/>
          <a:lstStyle/>
          <a:p>
            <a:r>
              <a:rPr lang="en-CA" dirty="0"/>
              <a:t>Absorption Costing</a:t>
            </a:r>
          </a:p>
        </p:txBody>
      </p:sp>
      <p:sp>
        <p:nvSpPr>
          <p:cNvPr id="4" name="object 4"/>
          <p:cNvSpPr/>
          <p:nvPr/>
        </p:nvSpPr>
        <p:spPr>
          <a:xfrm>
            <a:off x="242315" y="3537203"/>
            <a:ext cx="2971800" cy="828040"/>
          </a:xfrm>
          <a:custGeom>
            <a:avLst/>
            <a:gdLst/>
            <a:ahLst/>
            <a:cxnLst/>
            <a:rect l="l" t="t" r="r" b="b"/>
            <a:pathLst>
              <a:path w="2971800" h="828039">
                <a:moveTo>
                  <a:pt x="0" y="827532"/>
                </a:moveTo>
                <a:lnTo>
                  <a:pt x="2971800" y="827532"/>
                </a:lnTo>
                <a:lnTo>
                  <a:pt x="2971800" y="0"/>
                </a:lnTo>
                <a:lnTo>
                  <a:pt x="0" y="0"/>
                </a:lnTo>
                <a:lnTo>
                  <a:pt x="0" y="827532"/>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631951" y="3561715"/>
            <a:ext cx="2191385" cy="756920"/>
          </a:xfrm>
          <a:prstGeom prst="rect">
            <a:avLst/>
          </a:prstGeom>
        </p:spPr>
        <p:txBody>
          <a:bodyPr vert="horz" wrap="square" lIns="0" tIns="12700" rIns="0" bIns="0" rtlCol="0">
            <a:spAutoFit/>
          </a:bodyPr>
          <a:lstStyle/>
          <a:p>
            <a:pPr marL="12700" marR="5080" indent="490220">
              <a:lnSpc>
                <a:spcPct val="100000"/>
              </a:lnSpc>
              <a:spcBef>
                <a:spcPts val="100"/>
              </a:spcBef>
            </a:pPr>
            <a:r>
              <a:rPr sz="2400" b="1" spc="-10" dirty="0">
                <a:latin typeface="Arial"/>
                <a:cs typeface="Arial"/>
              </a:rPr>
              <a:t>Process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sz="2400" b="1" spc="-25" dirty="0">
                <a:latin typeface="Arial"/>
                <a:cs typeface="Arial"/>
              </a:rPr>
              <a:t>6)</a:t>
            </a:r>
            <a:endParaRPr sz="2400">
              <a:latin typeface="Arial"/>
              <a:cs typeface="Arial"/>
            </a:endParaRPr>
          </a:p>
        </p:txBody>
      </p:sp>
      <p:sp>
        <p:nvSpPr>
          <p:cNvPr id="6" name="object 6"/>
          <p:cNvSpPr txBox="1"/>
          <p:nvPr/>
        </p:nvSpPr>
        <p:spPr>
          <a:xfrm>
            <a:off x="3788664" y="3537203"/>
            <a:ext cx="2971800" cy="775853"/>
          </a:xfrm>
          <a:prstGeom prst="rect">
            <a:avLst/>
          </a:prstGeom>
          <a:ln w="12700">
            <a:solidFill>
              <a:srgbClr val="000000"/>
            </a:solidFill>
          </a:ln>
        </p:spPr>
        <p:txBody>
          <a:bodyPr vert="horz" wrap="square" lIns="0" tIns="36830" rIns="0" bIns="0" rtlCol="0">
            <a:spAutoFit/>
          </a:bodyPr>
          <a:lstStyle/>
          <a:p>
            <a:pPr marL="401955" marR="396240" indent="345440">
              <a:lnSpc>
                <a:spcPct val="100000"/>
              </a:lnSpc>
              <a:spcBef>
                <a:spcPts val="290"/>
              </a:spcBef>
            </a:pPr>
            <a:r>
              <a:rPr sz="2400" b="1" spc="-10" dirty="0">
                <a:latin typeface="Arial"/>
                <a:cs typeface="Arial"/>
              </a:rPr>
              <a:t>Job-</a:t>
            </a:r>
            <a:r>
              <a:rPr sz="2400" b="1" spc="-20" dirty="0">
                <a:latin typeface="Arial"/>
                <a:cs typeface="Arial"/>
              </a:rPr>
              <a:t>Order </a:t>
            </a:r>
            <a:r>
              <a:rPr sz="2400" b="1" dirty="0">
                <a:latin typeface="Arial"/>
                <a:cs typeface="Arial"/>
              </a:rPr>
              <a:t>Costing</a:t>
            </a:r>
            <a:r>
              <a:rPr sz="2400" b="1" spc="-50" dirty="0">
                <a:latin typeface="Arial"/>
                <a:cs typeface="Arial"/>
              </a:rPr>
              <a:t> </a:t>
            </a:r>
            <a:r>
              <a:rPr sz="2400" b="1" dirty="0">
                <a:latin typeface="Arial"/>
                <a:cs typeface="Arial"/>
              </a:rPr>
              <a:t>(Ch.</a:t>
            </a:r>
            <a:r>
              <a:rPr sz="2400" b="1" spc="-50" dirty="0">
                <a:latin typeface="Arial"/>
                <a:cs typeface="Arial"/>
              </a:rPr>
              <a:t> </a:t>
            </a:r>
            <a:r>
              <a:rPr lang="en-CA" sz="2400" b="1" spc="-25" dirty="0">
                <a:latin typeface="Arial"/>
                <a:cs typeface="Arial"/>
              </a:rPr>
              <a:t>5</a:t>
            </a:r>
            <a:r>
              <a:rPr sz="2400" b="1" spc="-25" dirty="0">
                <a:latin typeface="Arial"/>
                <a:cs typeface="Arial"/>
              </a:rPr>
              <a:t>)</a:t>
            </a:r>
            <a:endParaRPr sz="2400" dirty="0">
              <a:latin typeface="Arial"/>
              <a:cs typeface="Arial"/>
            </a:endParaRPr>
          </a:p>
        </p:txBody>
      </p:sp>
      <p:pic>
        <p:nvPicPr>
          <p:cNvPr id="7" name="object 7"/>
          <p:cNvPicPr/>
          <p:nvPr/>
        </p:nvPicPr>
        <p:blipFill>
          <a:blip r:embed="rId3" cstate="print"/>
          <a:stretch>
            <a:fillRect/>
          </a:stretch>
        </p:blipFill>
        <p:spPr>
          <a:xfrm>
            <a:off x="1727643" y="862774"/>
            <a:ext cx="4280233" cy="1264458"/>
          </a:xfrm>
          <a:prstGeom prst="rect">
            <a:avLst/>
          </a:prstGeom>
        </p:spPr>
      </p:pic>
      <p:sp>
        <p:nvSpPr>
          <p:cNvPr id="8" name="object 8"/>
          <p:cNvSpPr txBox="1"/>
          <p:nvPr/>
        </p:nvSpPr>
        <p:spPr>
          <a:xfrm>
            <a:off x="1948789" y="981592"/>
            <a:ext cx="3837940" cy="1122680"/>
          </a:xfrm>
          <a:prstGeom prst="rect">
            <a:avLst/>
          </a:prstGeom>
        </p:spPr>
        <p:txBody>
          <a:bodyPr vert="horz" wrap="square" lIns="0" tIns="12700" rIns="0" bIns="0" rtlCol="0">
            <a:spAutoFit/>
          </a:bodyPr>
          <a:lstStyle/>
          <a:p>
            <a:pPr algn="ctr">
              <a:lnSpc>
                <a:spcPct val="100000"/>
              </a:lnSpc>
              <a:spcBef>
                <a:spcPts val="100"/>
              </a:spcBef>
            </a:pPr>
            <a:r>
              <a:rPr sz="2400" b="1" dirty="0">
                <a:latin typeface="Arial"/>
                <a:cs typeface="Arial"/>
              </a:rPr>
              <a:t>ABSORPTION</a:t>
            </a:r>
            <a:r>
              <a:rPr sz="2400" b="1" spc="-40" dirty="0">
                <a:latin typeface="Arial"/>
                <a:cs typeface="Arial"/>
              </a:rPr>
              <a:t> </a:t>
            </a:r>
            <a:r>
              <a:rPr sz="2400" b="1" spc="-10" dirty="0">
                <a:latin typeface="Arial"/>
                <a:cs typeface="Arial"/>
              </a:rPr>
              <a:t>COSTING:</a:t>
            </a:r>
            <a:endParaRPr sz="2400" dirty="0">
              <a:latin typeface="Arial"/>
              <a:cs typeface="Arial"/>
            </a:endParaRPr>
          </a:p>
          <a:p>
            <a:pPr marL="12700" marR="5080" algn="ctr">
              <a:lnSpc>
                <a:spcPct val="100000"/>
              </a:lnSpc>
            </a:pPr>
            <a:r>
              <a:rPr sz="2400" dirty="0">
                <a:latin typeface="Arial MT"/>
                <a:cs typeface="Arial MT"/>
              </a:rPr>
              <a:t>includes</a:t>
            </a:r>
            <a:r>
              <a:rPr sz="2400" spc="-55" dirty="0">
                <a:latin typeface="Arial MT"/>
                <a:cs typeface="Arial MT"/>
              </a:rPr>
              <a:t> </a:t>
            </a:r>
            <a:r>
              <a:rPr sz="2400" b="1" dirty="0">
                <a:latin typeface="Arial"/>
                <a:cs typeface="Arial"/>
              </a:rPr>
              <a:t>ALL</a:t>
            </a:r>
            <a:r>
              <a:rPr sz="2400" b="1" spc="-90" dirty="0">
                <a:latin typeface="Arial"/>
                <a:cs typeface="Arial"/>
              </a:rPr>
              <a:t> </a:t>
            </a:r>
            <a:r>
              <a:rPr sz="2400" spc="-10" dirty="0">
                <a:latin typeface="Arial MT"/>
                <a:cs typeface="Arial MT"/>
              </a:rPr>
              <a:t>manufacturing costs</a:t>
            </a:r>
            <a:endParaRPr sz="2400" dirty="0">
              <a:latin typeface="Arial MT"/>
              <a:cs typeface="Arial MT"/>
            </a:endParaRPr>
          </a:p>
        </p:txBody>
      </p:sp>
      <p:sp>
        <p:nvSpPr>
          <p:cNvPr id="9" name="object 9"/>
          <p:cNvSpPr/>
          <p:nvPr/>
        </p:nvSpPr>
        <p:spPr>
          <a:xfrm>
            <a:off x="3073146" y="2751327"/>
            <a:ext cx="1296670" cy="800735"/>
          </a:xfrm>
          <a:custGeom>
            <a:avLst/>
            <a:gdLst/>
            <a:ahLst/>
            <a:cxnLst/>
            <a:rect l="l" t="t" r="r" b="b"/>
            <a:pathLst>
              <a:path w="1296670" h="800735">
                <a:moveTo>
                  <a:pt x="1296162" y="800608"/>
                </a:moveTo>
                <a:lnTo>
                  <a:pt x="1288415" y="754888"/>
                </a:lnTo>
                <a:lnTo>
                  <a:pt x="1281938" y="716534"/>
                </a:lnTo>
                <a:lnTo>
                  <a:pt x="1258900" y="733386"/>
                </a:lnTo>
                <a:lnTo>
                  <a:pt x="724027" y="762"/>
                </a:lnTo>
                <a:lnTo>
                  <a:pt x="716280" y="6350"/>
                </a:lnTo>
                <a:lnTo>
                  <a:pt x="709168" y="0"/>
                </a:lnTo>
                <a:lnTo>
                  <a:pt x="43942" y="737577"/>
                </a:lnTo>
                <a:lnTo>
                  <a:pt x="22733" y="718439"/>
                </a:lnTo>
                <a:lnTo>
                  <a:pt x="0" y="800608"/>
                </a:lnTo>
                <a:lnTo>
                  <a:pt x="79375" y="769493"/>
                </a:lnTo>
                <a:lnTo>
                  <a:pt x="68656" y="759841"/>
                </a:lnTo>
                <a:lnTo>
                  <a:pt x="58178" y="750392"/>
                </a:lnTo>
                <a:lnTo>
                  <a:pt x="715479" y="21475"/>
                </a:lnTo>
                <a:lnTo>
                  <a:pt x="1243558" y="744601"/>
                </a:lnTo>
                <a:lnTo>
                  <a:pt x="1220470" y="761492"/>
                </a:lnTo>
                <a:lnTo>
                  <a:pt x="1296162" y="800608"/>
                </a:lnTo>
                <a:close/>
              </a:path>
            </a:pathLst>
          </a:custGeom>
          <a:solidFill>
            <a:srgbClr val="000000"/>
          </a:solidFill>
        </p:spPr>
        <p:txBody>
          <a:bodyPr wrap="square" lIns="0" tIns="0" rIns="0" bIns="0" rtlCol="0"/>
          <a:lstStyle/>
          <a:p>
            <a:endParaRPr/>
          </a:p>
        </p:txBody>
      </p:sp>
      <p:sp>
        <p:nvSpPr>
          <p:cNvPr id="10" name="object 10"/>
          <p:cNvSpPr/>
          <p:nvPr/>
        </p:nvSpPr>
        <p:spPr>
          <a:xfrm>
            <a:off x="240029" y="4924805"/>
            <a:ext cx="9433560" cy="1443355"/>
          </a:xfrm>
          <a:custGeom>
            <a:avLst/>
            <a:gdLst/>
            <a:ahLst/>
            <a:cxnLst/>
            <a:rect l="l" t="t" r="r" b="b"/>
            <a:pathLst>
              <a:path w="9433560" h="1443354">
                <a:moveTo>
                  <a:pt x="0" y="1443228"/>
                </a:moveTo>
                <a:lnTo>
                  <a:pt x="9433560" y="1443228"/>
                </a:lnTo>
                <a:lnTo>
                  <a:pt x="9433560" y="0"/>
                </a:lnTo>
                <a:lnTo>
                  <a:pt x="0" y="0"/>
                </a:lnTo>
                <a:lnTo>
                  <a:pt x="0" y="1443228"/>
                </a:lnTo>
                <a:close/>
              </a:path>
            </a:pathLst>
          </a:custGeom>
          <a:ln w="25400">
            <a:solidFill>
              <a:srgbClr val="929292"/>
            </a:solidFill>
          </a:ln>
        </p:spPr>
        <p:txBody>
          <a:bodyPr wrap="square" lIns="0" tIns="0" rIns="0" bIns="0" rtlCol="0"/>
          <a:lstStyle/>
          <a:p>
            <a:endParaRPr/>
          </a:p>
        </p:txBody>
      </p:sp>
      <p:sp>
        <p:nvSpPr>
          <p:cNvPr id="11" name="object 11"/>
          <p:cNvSpPr txBox="1"/>
          <p:nvPr/>
        </p:nvSpPr>
        <p:spPr>
          <a:xfrm>
            <a:off x="317093" y="4827498"/>
            <a:ext cx="8565515" cy="1489075"/>
          </a:xfrm>
          <a:prstGeom prst="rect">
            <a:avLst/>
          </a:prstGeom>
        </p:spPr>
        <p:txBody>
          <a:bodyPr vert="horz" wrap="square" lIns="0" tIns="104140" rIns="0" bIns="0" rtlCol="0">
            <a:spAutoFit/>
          </a:bodyPr>
          <a:lstStyle/>
          <a:p>
            <a:pPr marL="354965" indent="-342265">
              <a:lnSpc>
                <a:spcPct val="100000"/>
              </a:lnSpc>
              <a:spcBef>
                <a:spcPts val="820"/>
              </a:spcBef>
              <a:buChar char="•"/>
              <a:tabLst>
                <a:tab pos="354965" algn="l"/>
              </a:tabLst>
            </a:pPr>
            <a:r>
              <a:rPr sz="2000" dirty="0">
                <a:latin typeface="Arial MT"/>
                <a:cs typeface="Arial MT"/>
              </a:rPr>
              <a:t>A</a:t>
            </a:r>
            <a:r>
              <a:rPr sz="2000" spc="-120" dirty="0">
                <a:latin typeface="Arial MT"/>
                <a:cs typeface="Arial MT"/>
              </a:rPr>
              <a:t> </a:t>
            </a:r>
            <a:r>
              <a:rPr sz="2000" dirty="0">
                <a:latin typeface="Arial MT"/>
                <a:cs typeface="Arial MT"/>
              </a:rPr>
              <a:t>company</a:t>
            </a:r>
            <a:r>
              <a:rPr sz="2000" spc="-45" dirty="0">
                <a:latin typeface="Arial MT"/>
                <a:cs typeface="Arial MT"/>
              </a:rPr>
              <a:t> </a:t>
            </a:r>
            <a:r>
              <a:rPr sz="2000" dirty="0">
                <a:latin typeface="Arial MT"/>
                <a:cs typeface="Arial MT"/>
              </a:rPr>
              <a:t>produces</a:t>
            </a:r>
            <a:r>
              <a:rPr sz="2000" spc="-50" dirty="0">
                <a:latin typeface="Arial MT"/>
                <a:cs typeface="Arial MT"/>
              </a:rPr>
              <a:t> </a:t>
            </a:r>
            <a:r>
              <a:rPr sz="2000" dirty="0">
                <a:latin typeface="Arial MT"/>
                <a:cs typeface="Arial MT"/>
              </a:rPr>
              <a:t>many</a:t>
            </a:r>
            <a:r>
              <a:rPr sz="2000" spc="-30" dirty="0">
                <a:latin typeface="Arial MT"/>
                <a:cs typeface="Arial MT"/>
              </a:rPr>
              <a:t> </a:t>
            </a:r>
            <a:r>
              <a:rPr sz="2000" dirty="0">
                <a:latin typeface="Arial MT"/>
                <a:cs typeface="Arial MT"/>
              </a:rPr>
              <a:t>units</a:t>
            </a:r>
            <a:r>
              <a:rPr sz="2000" spc="-2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single,</a:t>
            </a:r>
            <a:r>
              <a:rPr sz="2000" spc="-30" dirty="0">
                <a:latin typeface="Arial MT"/>
                <a:cs typeface="Arial MT"/>
              </a:rPr>
              <a:t> </a:t>
            </a:r>
            <a:r>
              <a:rPr sz="2000" dirty="0">
                <a:latin typeface="Arial MT"/>
                <a:cs typeface="Arial MT"/>
              </a:rPr>
              <a:t>homogenous</a:t>
            </a:r>
            <a:r>
              <a:rPr sz="2000" spc="-40" dirty="0">
                <a:latin typeface="Arial MT"/>
                <a:cs typeface="Arial MT"/>
              </a:rPr>
              <a:t> </a:t>
            </a:r>
            <a:r>
              <a:rPr sz="2000" spc="-10" dirty="0">
                <a:latin typeface="Arial MT"/>
                <a:cs typeface="Arial MT"/>
              </a:rPr>
              <a:t>product.</a:t>
            </a:r>
            <a:endParaRPr sz="2000">
              <a:latin typeface="Arial MT"/>
              <a:cs typeface="Arial MT"/>
            </a:endParaRPr>
          </a:p>
          <a:p>
            <a:pPr marL="354965" indent="-342265">
              <a:lnSpc>
                <a:spcPct val="100000"/>
              </a:lnSpc>
              <a:spcBef>
                <a:spcPts val="720"/>
              </a:spcBef>
              <a:buChar char="•"/>
              <a:tabLst>
                <a:tab pos="354965" algn="l"/>
              </a:tabLst>
            </a:pPr>
            <a:r>
              <a:rPr sz="2000" dirty="0">
                <a:latin typeface="Arial MT"/>
                <a:cs typeface="Arial MT"/>
              </a:rPr>
              <a:t>One</a:t>
            </a:r>
            <a:r>
              <a:rPr sz="2000" spc="-35"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product</a:t>
            </a:r>
            <a:r>
              <a:rPr sz="2000" spc="-5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indistinguishable</a:t>
            </a:r>
            <a:r>
              <a:rPr sz="2000" spc="-35" dirty="0">
                <a:latin typeface="Arial MT"/>
                <a:cs typeface="Arial MT"/>
              </a:rPr>
              <a:t> </a:t>
            </a:r>
            <a:r>
              <a:rPr sz="2000" dirty="0">
                <a:latin typeface="Arial MT"/>
                <a:cs typeface="Arial MT"/>
              </a:rPr>
              <a:t>from</a:t>
            </a:r>
            <a:r>
              <a:rPr sz="2000" spc="-35" dirty="0">
                <a:latin typeface="Arial MT"/>
                <a:cs typeface="Arial MT"/>
              </a:rPr>
              <a:t> </a:t>
            </a:r>
            <a:r>
              <a:rPr sz="2000" dirty="0">
                <a:latin typeface="Arial MT"/>
                <a:cs typeface="Arial MT"/>
              </a:rPr>
              <a:t>other</a:t>
            </a:r>
            <a:r>
              <a:rPr sz="2000" spc="-35" dirty="0">
                <a:latin typeface="Arial MT"/>
                <a:cs typeface="Arial MT"/>
              </a:rPr>
              <a:t> </a:t>
            </a:r>
            <a:r>
              <a:rPr sz="2000" dirty="0">
                <a:latin typeface="Arial MT"/>
                <a:cs typeface="Arial MT"/>
              </a:rPr>
              <a:t>units</a:t>
            </a:r>
            <a:r>
              <a:rPr sz="2000" spc="-25" dirty="0">
                <a:latin typeface="Arial MT"/>
                <a:cs typeface="Arial MT"/>
              </a:rPr>
              <a:t> </a:t>
            </a:r>
            <a:r>
              <a:rPr sz="2000" dirty="0">
                <a:latin typeface="Arial MT"/>
                <a:cs typeface="Arial MT"/>
              </a:rPr>
              <a:t>of</a:t>
            </a:r>
            <a:r>
              <a:rPr sz="2000" spc="-20" dirty="0">
                <a:latin typeface="Arial MT"/>
                <a:cs typeface="Arial MT"/>
              </a:rPr>
              <a:t> </a:t>
            </a:r>
            <a:r>
              <a:rPr sz="2000" spc="-10" dirty="0">
                <a:latin typeface="Arial MT"/>
                <a:cs typeface="Arial MT"/>
              </a:rPr>
              <a:t>product.</a:t>
            </a:r>
            <a:endParaRPr sz="2000">
              <a:latin typeface="Arial MT"/>
              <a:cs typeface="Arial MT"/>
            </a:endParaRPr>
          </a:p>
          <a:p>
            <a:pPr marL="355600" marR="5080" indent="-342900">
              <a:lnSpc>
                <a:spcPts val="2160"/>
              </a:lnSpc>
              <a:spcBef>
                <a:spcPts val="990"/>
              </a:spcBef>
              <a:buChar char="•"/>
              <a:tabLst>
                <a:tab pos="355600" algn="l"/>
              </a:tabLst>
            </a:pPr>
            <a:r>
              <a:rPr sz="2000" dirty="0">
                <a:latin typeface="Arial MT"/>
                <a:cs typeface="Arial MT"/>
              </a:rPr>
              <a:t>The</a:t>
            </a:r>
            <a:r>
              <a:rPr sz="2000" spc="-30" dirty="0">
                <a:latin typeface="Arial MT"/>
                <a:cs typeface="Arial MT"/>
              </a:rPr>
              <a:t> </a:t>
            </a:r>
            <a:r>
              <a:rPr sz="2000" dirty="0">
                <a:latin typeface="Arial MT"/>
                <a:cs typeface="Arial MT"/>
              </a:rPr>
              <a:t>identical</a:t>
            </a:r>
            <a:r>
              <a:rPr sz="2000" spc="-10" dirty="0">
                <a:latin typeface="Arial MT"/>
                <a:cs typeface="Arial MT"/>
              </a:rPr>
              <a:t> </a:t>
            </a:r>
            <a:r>
              <a:rPr sz="2000" dirty="0">
                <a:latin typeface="Arial MT"/>
                <a:cs typeface="Arial MT"/>
              </a:rPr>
              <a:t>nature</a:t>
            </a:r>
            <a:r>
              <a:rPr sz="2000" spc="-5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each</a:t>
            </a:r>
            <a:r>
              <a:rPr sz="2000" spc="-40"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product</a:t>
            </a:r>
            <a:r>
              <a:rPr sz="2000" spc="-55" dirty="0">
                <a:latin typeface="Arial MT"/>
                <a:cs typeface="Arial MT"/>
              </a:rPr>
              <a:t> </a:t>
            </a:r>
            <a:r>
              <a:rPr sz="2000" dirty="0">
                <a:latin typeface="Arial MT"/>
                <a:cs typeface="Arial MT"/>
              </a:rPr>
              <a:t>enables</a:t>
            </a:r>
            <a:r>
              <a:rPr sz="2000" spc="-20" dirty="0">
                <a:latin typeface="Arial MT"/>
                <a:cs typeface="Arial MT"/>
              </a:rPr>
              <a:t> </a:t>
            </a:r>
            <a:r>
              <a:rPr sz="2000" b="1" u="sng" dirty="0">
                <a:uFill>
                  <a:solidFill>
                    <a:srgbClr val="000000"/>
                  </a:solidFill>
                </a:uFill>
                <a:latin typeface="Arial"/>
                <a:cs typeface="Arial"/>
              </a:rPr>
              <a:t>assigning</a:t>
            </a:r>
            <a:r>
              <a:rPr sz="2000" b="1" u="sng" spc="-30" dirty="0">
                <a:uFill>
                  <a:solidFill>
                    <a:srgbClr val="000000"/>
                  </a:solidFill>
                </a:uFill>
                <a:latin typeface="Arial"/>
                <a:cs typeface="Arial"/>
              </a:rPr>
              <a:t> </a:t>
            </a:r>
            <a:r>
              <a:rPr sz="2000" b="1" u="sng" dirty="0">
                <a:uFill>
                  <a:solidFill>
                    <a:srgbClr val="000000"/>
                  </a:solidFill>
                </a:uFill>
                <a:latin typeface="Arial"/>
                <a:cs typeface="Arial"/>
              </a:rPr>
              <a:t>the</a:t>
            </a:r>
            <a:r>
              <a:rPr sz="2000" b="1" u="sng" spc="-25" dirty="0">
                <a:uFill>
                  <a:solidFill>
                    <a:srgbClr val="000000"/>
                  </a:solidFill>
                </a:uFill>
                <a:latin typeface="Arial"/>
                <a:cs typeface="Arial"/>
              </a:rPr>
              <a:t> </a:t>
            </a:r>
            <a:r>
              <a:rPr sz="2000" b="1" u="sng" spc="-20" dirty="0">
                <a:uFill>
                  <a:solidFill>
                    <a:srgbClr val="000000"/>
                  </a:solidFill>
                </a:uFill>
                <a:latin typeface="Arial"/>
                <a:cs typeface="Arial"/>
              </a:rPr>
              <a:t>same</a:t>
            </a:r>
            <a:r>
              <a:rPr sz="2000" b="1" spc="-20" dirty="0">
                <a:latin typeface="Arial"/>
                <a:cs typeface="Arial"/>
              </a:rPr>
              <a:t> </a:t>
            </a:r>
            <a:r>
              <a:rPr sz="2000" b="1" u="sng" dirty="0">
                <a:uFill>
                  <a:solidFill>
                    <a:srgbClr val="000000"/>
                  </a:solidFill>
                </a:uFill>
                <a:latin typeface="Arial"/>
                <a:cs typeface="Arial"/>
              </a:rPr>
              <a:t>average</a:t>
            </a:r>
            <a:r>
              <a:rPr sz="2000" b="1" u="sng" spc="-20" dirty="0">
                <a:uFill>
                  <a:solidFill>
                    <a:srgbClr val="000000"/>
                  </a:solidFill>
                </a:uFill>
                <a:latin typeface="Arial"/>
                <a:cs typeface="Arial"/>
              </a:rPr>
              <a:t> </a:t>
            </a:r>
            <a:r>
              <a:rPr sz="2000" b="1" u="sng" dirty="0">
                <a:uFill>
                  <a:solidFill>
                    <a:srgbClr val="000000"/>
                  </a:solidFill>
                </a:uFill>
                <a:latin typeface="Arial"/>
                <a:cs typeface="Arial"/>
              </a:rPr>
              <a:t>cost</a:t>
            </a:r>
            <a:r>
              <a:rPr sz="2000" b="1" u="sng" spc="-35" dirty="0">
                <a:uFill>
                  <a:solidFill>
                    <a:srgbClr val="000000"/>
                  </a:solidFill>
                </a:uFill>
                <a:latin typeface="Arial"/>
                <a:cs typeface="Arial"/>
              </a:rPr>
              <a:t> </a:t>
            </a:r>
            <a:r>
              <a:rPr sz="2000" b="1" u="sng" dirty="0">
                <a:uFill>
                  <a:solidFill>
                    <a:srgbClr val="000000"/>
                  </a:solidFill>
                </a:uFill>
                <a:latin typeface="Arial"/>
                <a:cs typeface="Arial"/>
              </a:rPr>
              <a:t>per</a:t>
            </a:r>
            <a:r>
              <a:rPr sz="2000" b="1" u="sng" spc="-30" dirty="0">
                <a:uFill>
                  <a:solidFill>
                    <a:srgbClr val="000000"/>
                  </a:solidFill>
                </a:uFill>
                <a:latin typeface="Arial"/>
                <a:cs typeface="Arial"/>
              </a:rPr>
              <a:t> </a:t>
            </a:r>
            <a:r>
              <a:rPr sz="2000" b="1" u="sng" spc="-10" dirty="0">
                <a:uFill>
                  <a:solidFill>
                    <a:srgbClr val="000000"/>
                  </a:solidFill>
                </a:uFill>
                <a:latin typeface="Arial"/>
                <a:cs typeface="Arial"/>
              </a:rPr>
              <a:t>unit.</a:t>
            </a:r>
            <a:endParaRPr sz="2000">
              <a:latin typeface="Arial"/>
              <a:cs typeface="Arial"/>
            </a:endParaRPr>
          </a:p>
        </p:txBody>
      </p:sp>
      <p:grpSp>
        <p:nvGrpSpPr>
          <p:cNvPr id="12" name="object 12"/>
          <p:cNvGrpSpPr/>
          <p:nvPr/>
        </p:nvGrpSpPr>
        <p:grpSpPr>
          <a:xfrm>
            <a:off x="2587751" y="4096499"/>
            <a:ext cx="587375" cy="861694"/>
            <a:chOff x="2587751" y="4096499"/>
            <a:chExt cx="587375" cy="861694"/>
          </a:xfrm>
        </p:grpSpPr>
        <p:pic>
          <p:nvPicPr>
            <p:cNvPr id="13" name="object 13"/>
            <p:cNvPicPr/>
            <p:nvPr/>
          </p:nvPicPr>
          <p:blipFill>
            <a:blip r:embed="rId4" cstate="print"/>
            <a:stretch>
              <a:fillRect/>
            </a:stretch>
          </p:blipFill>
          <p:spPr>
            <a:xfrm>
              <a:off x="2587751" y="4096499"/>
              <a:ext cx="586765" cy="861072"/>
            </a:xfrm>
            <a:prstGeom prst="rect">
              <a:avLst/>
            </a:prstGeom>
          </p:spPr>
        </p:pic>
        <p:sp>
          <p:nvSpPr>
            <p:cNvPr id="14" name="object 14"/>
            <p:cNvSpPr/>
            <p:nvPr/>
          </p:nvSpPr>
          <p:spPr>
            <a:xfrm>
              <a:off x="2741675" y="4364735"/>
              <a:ext cx="228600" cy="504825"/>
            </a:xfrm>
            <a:custGeom>
              <a:avLst/>
              <a:gdLst/>
              <a:ahLst/>
              <a:cxnLst/>
              <a:rect l="l" t="t" r="r" b="b"/>
              <a:pathLst>
                <a:path w="228600" h="504825">
                  <a:moveTo>
                    <a:pt x="152400" y="190500"/>
                  </a:moveTo>
                  <a:lnTo>
                    <a:pt x="76200" y="190500"/>
                  </a:lnTo>
                  <a:lnTo>
                    <a:pt x="76200" y="504444"/>
                  </a:lnTo>
                  <a:lnTo>
                    <a:pt x="152400" y="504444"/>
                  </a:lnTo>
                  <a:lnTo>
                    <a:pt x="152400" y="190500"/>
                  </a:lnTo>
                  <a:close/>
                </a:path>
                <a:path w="228600" h="504825">
                  <a:moveTo>
                    <a:pt x="114300" y="0"/>
                  </a:moveTo>
                  <a:lnTo>
                    <a:pt x="0" y="228600"/>
                  </a:lnTo>
                  <a:lnTo>
                    <a:pt x="76200" y="228600"/>
                  </a:lnTo>
                  <a:lnTo>
                    <a:pt x="76200" y="190500"/>
                  </a:lnTo>
                  <a:lnTo>
                    <a:pt x="209550" y="190500"/>
                  </a:lnTo>
                  <a:lnTo>
                    <a:pt x="114300" y="0"/>
                  </a:lnTo>
                  <a:close/>
                </a:path>
                <a:path w="228600" h="504825">
                  <a:moveTo>
                    <a:pt x="209550" y="190500"/>
                  </a:moveTo>
                  <a:lnTo>
                    <a:pt x="152400" y="190500"/>
                  </a:lnTo>
                  <a:lnTo>
                    <a:pt x="152400" y="228600"/>
                  </a:lnTo>
                  <a:lnTo>
                    <a:pt x="228600" y="228600"/>
                  </a:lnTo>
                  <a:lnTo>
                    <a:pt x="209550" y="190500"/>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5" cstate="print"/>
          <a:stretch>
            <a:fillRect/>
          </a:stretch>
        </p:blipFill>
        <p:spPr>
          <a:xfrm>
            <a:off x="10065179" y="5342183"/>
            <a:ext cx="1469661" cy="5369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7</a:t>
            </a:fld>
            <a:endParaRPr spc="-25" dirty="0"/>
          </a:p>
        </p:txBody>
      </p:sp>
      <p:sp>
        <p:nvSpPr>
          <p:cNvPr id="7" name="Subtitle 6">
            <a:extLst>
              <a:ext uri="{FF2B5EF4-FFF2-40B4-BE49-F238E27FC236}">
                <a16:creationId xmlns:a16="http://schemas.microsoft.com/office/drawing/2014/main" id="{C1A4F871-2AF5-0B75-5F21-FD646DAB0849}"/>
              </a:ext>
            </a:extLst>
          </p:cNvPr>
          <p:cNvSpPr>
            <a:spLocks noGrp="1"/>
          </p:cNvSpPr>
          <p:nvPr>
            <p:ph type="subTitle" idx="1"/>
          </p:nvPr>
        </p:nvSpPr>
        <p:spPr/>
        <p:txBody>
          <a:bodyPr/>
          <a:lstStyle/>
          <a:p>
            <a:r>
              <a:rPr lang="en-CA" dirty="0"/>
              <a:t>Flow of Costs</a:t>
            </a:r>
          </a:p>
        </p:txBody>
      </p:sp>
      <p:pic>
        <p:nvPicPr>
          <p:cNvPr id="3" name="object 3"/>
          <p:cNvPicPr/>
          <p:nvPr/>
        </p:nvPicPr>
        <p:blipFill>
          <a:blip r:embed="rId2" cstate="print"/>
          <a:stretch>
            <a:fillRect/>
          </a:stretch>
        </p:blipFill>
        <p:spPr>
          <a:xfrm>
            <a:off x="438088" y="2178524"/>
            <a:ext cx="5714244" cy="3461799"/>
          </a:xfrm>
          <a:prstGeom prst="rect">
            <a:avLst/>
          </a:prstGeom>
        </p:spPr>
      </p:pic>
      <p:sp>
        <p:nvSpPr>
          <p:cNvPr id="4" name="object 4"/>
          <p:cNvSpPr txBox="1"/>
          <p:nvPr/>
        </p:nvSpPr>
        <p:spPr>
          <a:xfrm>
            <a:off x="6372225" y="1995296"/>
            <a:ext cx="5471160" cy="2220595"/>
          </a:xfrm>
          <a:prstGeom prst="rect">
            <a:avLst/>
          </a:prstGeom>
        </p:spPr>
        <p:txBody>
          <a:bodyPr vert="horz" wrap="square" lIns="0" tIns="12700" rIns="0" bIns="0" rtlCol="0">
            <a:spAutoFit/>
          </a:bodyPr>
          <a:lstStyle/>
          <a:p>
            <a:pPr marL="355600" marR="683895" indent="-342900">
              <a:lnSpc>
                <a:spcPct val="100000"/>
              </a:lnSpc>
              <a:spcBef>
                <a:spcPts val="100"/>
              </a:spcBef>
              <a:buChar char="•"/>
              <a:tabLst>
                <a:tab pos="355600" algn="l"/>
              </a:tabLst>
            </a:pPr>
            <a:r>
              <a:rPr sz="2400" u="sng" spc="-25" dirty="0">
                <a:uFill>
                  <a:solidFill>
                    <a:srgbClr val="000000"/>
                  </a:solidFill>
                </a:uFill>
                <a:latin typeface="Arial MT"/>
                <a:cs typeface="Arial MT"/>
              </a:rPr>
              <a:t>Non-</a:t>
            </a:r>
            <a:r>
              <a:rPr sz="2400" u="sng" dirty="0">
                <a:uFill>
                  <a:solidFill>
                    <a:srgbClr val="000000"/>
                  </a:solidFill>
                </a:uFill>
                <a:latin typeface="Arial MT"/>
                <a:cs typeface="Arial MT"/>
              </a:rPr>
              <a:t>Manufacturing</a:t>
            </a:r>
            <a:r>
              <a:rPr sz="2400" u="sng" spc="-55" dirty="0">
                <a:uFill>
                  <a:solidFill>
                    <a:srgbClr val="000000"/>
                  </a:solidFill>
                </a:uFill>
                <a:latin typeface="Arial MT"/>
                <a:cs typeface="Arial MT"/>
              </a:rPr>
              <a:t> </a:t>
            </a:r>
            <a:r>
              <a:rPr sz="2400" u="sng" dirty="0">
                <a:uFill>
                  <a:solidFill>
                    <a:srgbClr val="000000"/>
                  </a:solidFill>
                </a:uFill>
                <a:latin typeface="Arial MT"/>
                <a:cs typeface="Arial MT"/>
              </a:rPr>
              <a:t>costs</a:t>
            </a:r>
            <a:r>
              <a:rPr sz="2400" spc="-65" dirty="0">
                <a:latin typeface="Arial MT"/>
                <a:cs typeface="Arial MT"/>
              </a:rPr>
              <a:t> </a:t>
            </a:r>
            <a:r>
              <a:rPr sz="2400" spc="-10" dirty="0">
                <a:latin typeface="Arial MT"/>
                <a:cs typeface="Arial MT"/>
              </a:rPr>
              <a:t>(period </a:t>
            </a:r>
            <a:r>
              <a:rPr sz="2400" dirty="0">
                <a:latin typeface="Arial MT"/>
                <a:cs typeface="Arial MT"/>
              </a:rPr>
              <a:t>expenses)</a:t>
            </a:r>
            <a:r>
              <a:rPr sz="2400" spc="-60" dirty="0">
                <a:latin typeface="Arial MT"/>
                <a:cs typeface="Arial MT"/>
              </a:rPr>
              <a:t> </a:t>
            </a:r>
            <a:r>
              <a:rPr sz="2400" dirty="0">
                <a:latin typeface="Arial MT"/>
                <a:cs typeface="Arial MT"/>
              </a:rPr>
              <a:t>are</a:t>
            </a:r>
            <a:r>
              <a:rPr sz="2400" spc="-75" dirty="0">
                <a:latin typeface="Arial MT"/>
                <a:cs typeface="Arial MT"/>
              </a:rPr>
              <a:t> </a:t>
            </a:r>
            <a:r>
              <a:rPr sz="2400" b="1" dirty="0">
                <a:latin typeface="Arial"/>
                <a:cs typeface="Arial"/>
              </a:rPr>
              <a:t>NOT</a:t>
            </a:r>
            <a:r>
              <a:rPr sz="2400" b="1" spc="-90" dirty="0">
                <a:latin typeface="Arial"/>
                <a:cs typeface="Arial"/>
              </a:rPr>
              <a:t> </a:t>
            </a:r>
            <a:r>
              <a:rPr sz="2400" dirty="0">
                <a:latin typeface="Arial MT"/>
                <a:cs typeface="Arial MT"/>
              </a:rPr>
              <a:t>assigned</a:t>
            </a:r>
            <a:r>
              <a:rPr sz="2400" spc="-70" dirty="0">
                <a:latin typeface="Arial MT"/>
                <a:cs typeface="Arial MT"/>
              </a:rPr>
              <a:t> </a:t>
            </a:r>
            <a:r>
              <a:rPr sz="2400" spc="-25" dirty="0">
                <a:latin typeface="Arial MT"/>
                <a:cs typeface="Arial MT"/>
              </a:rPr>
              <a:t>to </a:t>
            </a:r>
            <a:r>
              <a:rPr sz="2400" dirty="0">
                <a:latin typeface="Arial MT"/>
                <a:cs typeface="Arial MT"/>
              </a:rPr>
              <a:t>individual</a:t>
            </a:r>
            <a:r>
              <a:rPr sz="2400" spc="-114" dirty="0">
                <a:latin typeface="Arial MT"/>
                <a:cs typeface="Arial MT"/>
              </a:rPr>
              <a:t> </a:t>
            </a:r>
            <a:r>
              <a:rPr sz="2400" spc="-20" dirty="0">
                <a:latin typeface="Arial MT"/>
                <a:cs typeface="Arial MT"/>
              </a:rPr>
              <a:t>jobs</a:t>
            </a:r>
            <a:endParaRPr sz="2400">
              <a:latin typeface="Arial MT"/>
              <a:cs typeface="Arial MT"/>
            </a:endParaRPr>
          </a:p>
          <a:p>
            <a:pPr marL="355600" marR="5080" indent="-342900">
              <a:lnSpc>
                <a:spcPct val="100000"/>
              </a:lnSpc>
              <a:buChar char="•"/>
              <a:tabLst>
                <a:tab pos="355600" algn="l"/>
              </a:tabLst>
            </a:pPr>
            <a:r>
              <a:rPr sz="2400" spc="-25" dirty="0">
                <a:latin typeface="Arial MT"/>
                <a:cs typeface="Arial MT"/>
              </a:rPr>
              <a:t>Non-</a:t>
            </a:r>
            <a:r>
              <a:rPr sz="2400" dirty="0">
                <a:latin typeface="Arial MT"/>
                <a:cs typeface="Arial MT"/>
              </a:rPr>
              <a:t>manufacturing</a:t>
            </a:r>
            <a:r>
              <a:rPr sz="2400" spc="-55" dirty="0">
                <a:latin typeface="Arial MT"/>
                <a:cs typeface="Arial MT"/>
              </a:rPr>
              <a:t> </a:t>
            </a:r>
            <a:r>
              <a:rPr sz="2400" dirty="0">
                <a:latin typeface="Arial MT"/>
                <a:cs typeface="Arial MT"/>
              </a:rPr>
              <a:t>costs</a:t>
            </a:r>
            <a:r>
              <a:rPr sz="2400" spc="-65" dirty="0">
                <a:latin typeface="Arial MT"/>
                <a:cs typeface="Arial MT"/>
              </a:rPr>
              <a:t> </a:t>
            </a:r>
            <a:r>
              <a:rPr sz="2400" spc="-10" dirty="0">
                <a:latin typeface="Arial MT"/>
                <a:cs typeface="Arial MT"/>
              </a:rPr>
              <a:t>(period </a:t>
            </a:r>
            <a:r>
              <a:rPr sz="2400" dirty="0">
                <a:latin typeface="Arial MT"/>
                <a:cs typeface="Arial MT"/>
              </a:rPr>
              <a:t>expenses)</a:t>
            </a:r>
            <a:r>
              <a:rPr sz="2400" spc="-55"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expensed</a:t>
            </a:r>
            <a:r>
              <a:rPr sz="2400" spc="-50" dirty="0">
                <a:latin typeface="Arial MT"/>
                <a:cs typeface="Arial MT"/>
              </a:rPr>
              <a:t> </a:t>
            </a:r>
            <a:r>
              <a:rPr sz="2400" dirty="0">
                <a:latin typeface="Arial MT"/>
                <a:cs typeface="Arial MT"/>
              </a:rPr>
              <a:t>in</a:t>
            </a:r>
            <a:r>
              <a:rPr sz="2400" spc="-85" dirty="0">
                <a:latin typeface="Arial MT"/>
                <a:cs typeface="Arial MT"/>
              </a:rPr>
              <a:t> </a:t>
            </a:r>
            <a:r>
              <a:rPr sz="2400" dirty="0">
                <a:latin typeface="Arial MT"/>
                <a:cs typeface="Arial MT"/>
              </a:rPr>
              <a:t>the</a:t>
            </a:r>
            <a:r>
              <a:rPr sz="2400" spc="-80" dirty="0">
                <a:latin typeface="Arial MT"/>
                <a:cs typeface="Arial MT"/>
              </a:rPr>
              <a:t> </a:t>
            </a:r>
            <a:r>
              <a:rPr sz="2400" spc="-10" dirty="0">
                <a:latin typeface="Arial MT"/>
                <a:cs typeface="Arial MT"/>
              </a:rPr>
              <a:t>period incurred</a:t>
            </a:r>
            <a:endParaRPr sz="2400">
              <a:latin typeface="Arial MT"/>
              <a:cs typeface="Arial MT"/>
            </a:endParaRPr>
          </a:p>
        </p:txBody>
      </p:sp>
      <p:sp>
        <p:nvSpPr>
          <p:cNvPr id="5" name="object 5"/>
          <p:cNvSpPr txBox="1"/>
          <p:nvPr/>
        </p:nvSpPr>
        <p:spPr>
          <a:xfrm>
            <a:off x="7850885" y="4728209"/>
            <a:ext cx="2592705" cy="913130"/>
          </a:xfrm>
          <a:prstGeom prst="rect">
            <a:avLst/>
          </a:prstGeom>
          <a:ln w="38100">
            <a:solidFill>
              <a:srgbClr val="0070C0"/>
            </a:solidFill>
          </a:ln>
        </p:spPr>
        <p:txBody>
          <a:bodyPr vert="horz" wrap="square" lIns="0" tIns="266065" rIns="0" bIns="0" rtlCol="0">
            <a:spAutoFit/>
          </a:bodyPr>
          <a:lstStyle/>
          <a:p>
            <a:pPr marL="246379">
              <a:lnSpc>
                <a:spcPct val="100000"/>
              </a:lnSpc>
              <a:spcBef>
                <a:spcPts val="2095"/>
              </a:spcBef>
            </a:pPr>
            <a:r>
              <a:rPr sz="2400" dirty="0">
                <a:latin typeface="Arial MT"/>
                <a:cs typeface="Arial MT"/>
              </a:rPr>
              <a:t>Class</a:t>
            </a:r>
            <a:r>
              <a:rPr sz="2400" spc="-35" dirty="0">
                <a:latin typeface="Arial MT"/>
                <a:cs typeface="Arial MT"/>
              </a:rPr>
              <a:t> </a:t>
            </a:r>
            <a:r>
              <a:rPr sz="2400" dirty="0">
                <a:latin typeface="Arial MT"/>
                <a:cs typeface="Arial MT"/>
              </a:rPr>
              <a:t>1</a:t>
            </a:r>
            <a:r>
              <a:rPr sz="2400" spc="-45" dirty="0">
                <a:latin typeface="Arial MT"/>
                <a:cs typeface="Arial MT"/>
              </a:rPr>
              <a:t> </a:t>
            </a:r>
            <a:r>
              <a:rPr sz="2400" spc="-10" dirty="0">
                <a:latin typeface="Arial MT"/>
                <a:cs typeface="Arial MT"/>
              </a:rPr>
              <a:t>Review</a:t>
            </a:r>
            <a:endParaRPr sz="2400"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DA69-A7CA-5706-D6A5-0DF7E4810E53}"/>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BB13F7E1-03BA-153A-47CD-8A0F6E0F8C50}"/>
              </a:ext>
            </a:extLst>
          </p:cNvPr>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8</a:t>
            </a:fld>
            <a:endParaRPr spc="-25" dirty="0"/>
          </a:p>
        </p:txBody>
      </p:sp>
      <p:sp>
        <p:nvSpPr>
          <p:cNvPr id="8" name="Subtitle 7">
            <a:extLst>
              <a:ext uri="{FF2B5EF4-FFF2-40B4-BE49-F238E27FC236}">
                <a16:creationId xmlns:a16="http://schemas.microsoft.com/office/drawing/2014/main" id="{B7D83158-2685-C6BA-53CC-6B40BF95AC1D}"/>
              </a:ext>
            </a:extLst>
          </p:cNvPr>
          <p:cNvSpPr>
            <a:spLocks noGrp="1"/>
          </p:cNvSpPr>
          <p:nvPr>
            <p:ph type="subTitle" idx="1"/>
          </p:nvPr>
        </p:nvSpPr>
        <p:spPr/>
        <p:txBody>
          <a:bodyPr/>
          <a:lstStyle/>
          <a:p>
            <a:r>
              <a:rPr lang="en-CA" dirty="0"/>
              <a:t>Sequential Processing Departments</a:t>
            </a:r>
          </a:p>
        </p:txBody>
      </p:sp>
      <p:sp>
        <p:nvSpPr>
          <p:cNvPr id="6" name="object 6">
            <a:extLst>
              <a:ext uri="{FF2B5EF4-FFF2-40B4-BE49-F238E27FC236}">
                <a16:creationId xmlns:a16="http://schemas.microsoft.com/office/drawing/2014/main" id="{061DF1CD-9934-B657-2CC4-328F65D65D35}"/>
              </a:ext>
            </a:extLst>
          </p:cNvPr>
          <p:cNvSpPr txBox="1"/>
          <p:nvPr/>
        </p:nvSpPr>
        <p:spPr>
          <a:xfrm>
            <a:off x="1919536" y="5380137"/>
            <a:ext cx="7344816" cy="962443"/>
          </a:xfrm>
          <a:prstGeom prst="rect">
            <a:avLst/>
          </a:prstGeom>
          <a:ln w="25400">
            <a:solidFill>
              <a:srgbClr val="0070C0"/>
            </a:solidFill>
          </a:ln>
        </p:spPr>
        <p:txBody>
          <a:bodyPr vert="horz" wrap="square" lIns="0" tIns="38735" rIns="0" bIns="0" rtlCol="0">
            <a:spAutoFit/>
          </a:bodyPr>
          <a:lstStyle/>
          <a:p>
            <a:pPr marL="175895" marR="169545" algn="ctr">
              <a:lnSpc>
                <a:spcPct val="100000"/>
              </a:lnSpc>
              <a:spcBef>
                <a:spcPts val="305"/>
              </a:spcBef>
            </a:pPr>
            <a:r>
              <a:rPr sz="2000" dirty="0">
                <a:latin typeface="Arial MT"/>
                <a:cs typeface="Arial MT"/>
              </a:rPr>
              <a:t>Item</a:t>
            </a:r>
            <a:r>
              <a:rPr sz="2000" spc="-30"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is</a:t>
            </a:r>
            <a:r>
              <a:rPr sz="2000" spc="-30" dirty="0">
                <a:latin typeface="Arial MT"/>
                <a:cs typeface="Arial MT"/>
              </a:rPr>
              <a:t> </a:t>
            </a:r>
            <a:r>
              <a:rPr sz="2000" dirty="0">
                <a:latin typeface="Arial MT"/>
                <a:cs typeface="Arial MT"/>
              </a:rPr>
              <a:t>determined</a:t>
            </a:r>
            <a:r>
              <a:rPr sz="2000" spc="-4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tracking</a:t>
            </a:r>
            <a:r>
              <a:rPr sz="2000" spc="-55" dirty="0">
                <a:latin typeface="Arial MT"/>
                <a:cs typeface="Arial MT"/>
              </a:rPr>
              <a:t> </a:t>
            </a:r>
            <a:r>
              <a:rPr sz="2000" dirty="0">
                <a:latin typeface="Arial MT"/>
                <a:cs typeface="Arial MT"/>
              </a:rPr>
              <a:t>the</a:t>
            </a:r>
            <a:r>
              <a:rPr sz="2000" spc="-30" dirty="0">
                <a:latin typeface="Arial MT"/>
                <a:cs typeface="Arial MT"/>
              </a:rPr>
              <a:t> </a:t>
            </a:r>
            <a:r>
              <a:rPr sz="2000" spc="-20" dirty="0">
                <a:latin typeface="Arial MT"/>
                <a:cs typeface="Arial MT"/>
              </a:rPr>
              <a:t>cost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5" dirty="0">
                <a:latin typeface="Arial MT"/>
                <a:cs typeface="Arial MT"/>
              </a:rPr>
              <a:t> </a:t>
            </a:r>
            <a:r>
              <a:rPr sz="2000" dirty="0">
                <a:latin typeface="Arial MT"/>
                <a:cs typeface="Arial MT"/>
              </a:rPr>
              <a:t>stage</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production</a:t>
            </a:r>
            <a:r>
              <a:rPr sz="2000" spc="-55" dirty="0">
                <a:latin typeface="Arial MT"/>
                <a:cs typeface="Arial MT"/>
              </a:rPr>
              <a:t> </a:t>
            </a:r>
            <a:r>
              <a:rPr sz="2000" spc="-10" dirty="0">
                <a:latin typeface="Arial MT"/>
                <a:cs typeface="Arial MT"/>
              </a:rPr>
              <a:t>process, </a:t>
            </a:r>
            <a:r>
              <a:rPr sz="2000" dirty="0">
                <a:latin typeface="Arial MT"/>
                <a:cs typeface="Arial MT"/>
              </a:rPr>
              <a:t>then</a:t>
            </a:r>
            <a:r>
              <a:rPr sz="2000" spc="-40" dirty="0">
                <a:latin typeface="Arial MT"/>
                <a:cs typeface="Arial MT"/>
              </a:rPr>
              <a:t> </a:t>
            </a:r>
            <a:r>
              <a:rPr sz="2000" dirty="0">
                <a:latin typeface="Arial MT"/>
                <a:cs typeface="Arial MT"/>
              </a:rPr>
              <a:t>divide</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total</a:t>
            </a:r>
            <a:r>
              <a:rPr sz="2000" spc="-15"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by</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number</a:t>
            </a:r>
            <a:r>
              <a:rPr sz="2000" spc="-50" dirty="0">
                <a:latin typeface="Arial MT"/>
                <a:cs typeface="Arial MT"/>
              </a:rPr>
              <a:t> </a:t>
            </a:r>
            <a:r>
              <a:rPr sz="2000" spc="-25" dirty="0">
                <a:latin typeface="Arial MT"/>
                <a:cs typeface="Arial MT"/>
              </a:rPr>
              <a:t>of </a:t>
            </a:r>
            <a:r>
              <a:rPr sz="2000" dirty="0">
                <a:latin typeface="Arial MT"/>
                <a:cs typeface="Arial MT"/>
              </a:rPr>
              <a:t>items</a:t>
            </a:r>
            <a:r>
              <a:rPr sz="2000" spc="-15" dirty="0">
                <a:latin typeface="Arial MT"/>
                <a:cs typeface="Arial MT"/>
              </a:rPr>
              <a:t> </a:t>
            </a:r>
            <a:r>
              <a:rPr sz="2000" spc="-10" dirty="0">
                <a:latin typeface="Arial MT"/>
                <a:cs typeface="Arial MT"/>
              </a:rPr>
              <a:t>produced</a:t>
            </a:r>
            <a:endParaRPr sz="2000" dirty="0">
              <a:latin typeface="Arial MT"/>
              <a:cs typeface="Arial MT"/>
            </a:endParaRPr>
          </a:p>
        </p:txBody>
      </p:sp>
      <p:sp>
        <p:nvSpPr>
          <p:cNvPr id="2" name="TextBox 1">
            <a:extLst>
              <a:ext uri="{FF2B5EF4-FFF2-40B4-BE49-F238E27FC236}">
                <a16:creationId xmlns:a16="http://schemas.microsoft.com/office/drawing/2014/main" id="{F3692FCA-5BD6-614E-0C81-ACFCAA4FEAF8}"/>
              </a:ext>
            </a:extLst>
          </p:cNvPr>
          <p:cNvSpPr txBox="1"/>
          <p:nvPr/>
        </p:nvSpPr>
        <p:spPr>
          <a:xfrm>
            <a:off x="335361" y="3645024"/>
            <a:ext cx="1080120" cy="95410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Basic raw materials inputs</a:t>
            </a:r>
          </a:p>
          <a:p>
            <a:r>
              <a:rPr lang="en-CA" sz="1400" dirty="0">
                <a:latin typeface="Arial" panose="020B0604020202020204" pitchFamily="34" charset="0"/>
                <a:cs typeface="Arial" panose="020B0604020202020204" pitchFamily="34" charset="0"/>
              </a:rPr>
              <a:t>(potatoes)</a:t>
            </a:r>
          </a:p>
        </p:txBody>
      </p:sp>
      <p:sp>
        <p:nvSpPr>
          <p:cNvPr id="9" name="TextBox 8">
            <a:extLst>
              <a:ext uri="{FF2B5EF4-FFF2-40B4-BE49-F238E27FC236}">
                <a16:creationId xmlns:a16="http://schemas.microsoft.com/office/drawing/2014/main" id="{35B20692-ABE9-4644-D192-1A6E54CF4709}"/>
              </a:ext>
            </a:extLst>
          </p:cNvPr>
          <p:cNvSpPr txBox="1"/>
          <p:nvPr/>
        </p:nvSpPr>
        <p:spPr>
          <a:xfrm>
            <a:off x="1919536" y="3645024"/>
            <a:ext cx="1152128" cy="95410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 Department</a:t>
            </a:r>
          </a:p>
          <a:p>
            <a:r>
              <a:rPr lang="en-CA" sz="1400" dirty="0">
                <a:latin typeface="Arial" panose="020B0604020202020204" pitchFamily="34" charset="0"/>
                <a:cs typeface="Arial" panose="020B0604020202020204" pitchFamily="34" charset="0"/>
              </a:rPr>
              <a:t>(potato</a:t>
            </a:r>
          </a:p>
          <a:p>
            <a:r>
              <a:rPr lang="en-CA" sz="1400" dirty="0">
                <a:latin typeface="Arial" panose="020B0604020202020204" pitchFamily="34" charset="0"/>
                <a:cs typeface="Arial" panose="020B0604020202020204" pitchFamily="34" charset="0"/>
              </a:rPr>
              <a:t>preparation</a:t>
            </a:r>
          </a:p>
        </p:txBody>
      </p:sp>
      <p:sp>
        <p:nvSpPr>
          <p:cNvPr id="10" name="TextBox 9">
            <a:extLst>
              <a:ext uri="{FF2B5EF4-FFF2-40B4-BE49-F238E27FC236}">
                <a16:creationId xmlns:a16="http://schemas.microsoft.com/office/drawing/2014/main" id="{FE5A810B-D8EF-2429-BB3C-8C3502944793}"/>
              </a:ext>
            </a:extLst>
          </p:cNvPr>
          <p:cNvSpPr txBox="1"/>
          <p:nvPr/>
        </p:nvSpPr>
        <p:spPr>
          <a:xfrm>
            <a:off x="3575719" y="3645024"/>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Partially completed</a:t>
            </a:r>
          </a:p>
          <a:p>
            <a:r>
              <a:rPr lang="en-CA" sz="1400" dirty="0">
                <a:latin typeface="Arial" panose="020B0604020202020204" pitchFamily="34" charset="0"/>
                <a:cs typeface="Arial" panose="020B0604020202020204" pitchFamily="34" charset="0"/>
              </a:rPr>
              <a:t>Goods</a:t>
            </a:r>
          </a:p>
          <a:p>
            <a:r>
              <a:rPr lang="en-CA" sz="1400" dirty="0">
                <a:latin typeface="Arial" panose="020B0604020202020204" pitchFamily="34" charset="0"/>
                <a:cs typeface="Arial" panose="020B0604020202020204" pitchFamily="34" charset="0"/>
              </a:rPr>
              <a:t>(prepared</a:t>
            </a:r>
          </a:p>
          <a:p>
            <a:r>
              <a:rPr lang="en-CA" sz="1400" dirty="0">
                <a:latin typeface="Arial" panose="020B0604020202020204" pitchFamily="34" charset="0"/>
                <a:cs typeface="Arial" panose="020B0604020202020204" pitchFamily="34" charset="0"/>
              </a:rPr>
              <a:t>Potatoes)</a:t>
            </a:r>
          </a:p>
        </p:txBody>
      </p:sp>
      <p:sp>
        <p:nvSpPr>
          <p:cNvPr id="11" name="TextBox 10">
            <a:extLst>
              <a:ext uri="{FF2B5EF4-FFF2-40B4-BE49-F238E27FC236}">
                <a16:creationId xmlns:a16="http://schemas.microsoft.com/office/drawing/2014/main" id="{F99557A9-98F2-52BF-6A00-AEBBDD02D8D8}"/>
              </a:ext>
            </a:extLst>
          </p:cNvPr>
          <p:cNvSpPr txBox="1"/>
          <p:nvPr/>
        </p:nvSpPr>
        <p:spPr>
          <a:xfrm>
            <a:off x="5231876" y="3645024"/>
            <a:ext cx="1152128" cy="738664"/>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a:t>
            </a:r>
          </a:p>
          <a:p>
            <a:r>
              <a:rPr lang="en-CA" sz="1400" dirty="0">
                <a:latin typeface="Arial" panose="020B0604020202020204" pitchFamily="34" charset="0"/>
                <a:cs typeface="Arial" panose="020B0604020202020204" pitchFamily="34" charset="0"/>
              </a:rPr>
              <a:t>Department</a:t>
            </a:r>
          </a:p>
          <a:p>
            <a:r>
              <a:rPr lang="en-CA" sz="1400" dirty="0">
                <a:latin typeface="Arial" panose="020B0604020202020204" pitchFamily="34" charset="0"/>
                <a:cs typeface="Arial" panose="020B0604020202020204" pitchFamily="34" charset="0"/>
              </a:rPr>
              <a:t>(cooking)</a:t>
            </a:r>
          </a:p>
        </p:txBody>
      </p:sp>
      <p:sp>
        <p:nvSpPr>
          <p:cNvPr id="12" name="TextBox 11">
            <a:extLst>
              <a:ext uri="{FF2B5EF4-FFF2-40B4-BE49-F238E27FC236}">
                <a16:creationId xmlns:a16="http://schemas.microsoft.com/office/drawing/2014/main" id="{BE4B79A1-E3A5-3782-C092-709EA38F1B66}"/>
              </a:ext>
            </a:extLst>
          </p:cNvPr>
          <p:cNvSpPr txBox="1"/>
          <p:nvPr/>
        </p:nvSpPr>
        <p:spPr>
          <a:xfrm>
            <a:off x="6880873" y="3691190"/>
            <a:ext cx="1152128" cy="1384995"/>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Partially completed</a:t>
            </a:r>
          </a:p>
          <a:p>
            <a:r>
              <a:rPr lang="en-CA" sz="1400" dirty="0">
                <a:latin typeface="Arial" panose="020B0604020202020204" pitchFamily="34" charset="0"/>
                <a:cs typeface="Arial" panose="020B0604020202020204" pitchFamily="34" charset="0"/>
              </a:rPr>
              <a:t>Goods</a:t>
            </a:r>
          </a:p>
          <a:p>
            <a:r>
              <a:rPr lang="en-CA" sz="1400" dirty="0">
                <a:latin typeface="Arial" panose="020B0604020202020204" pitchFamily="34" charset="0"/>
                <a:cs typeface="Arial" panose="020B0604020202020204" pitchFamily="34" charset="0"/>
              </a:rPr>
              <a:t>(cooked potato chips)</a:t>
            </a:r>
          </a:p>
        </p:txBody>
      </p:sp>
      <p:sp>
        <p:nvSpPr>
          <p:cNvPr id="13" name="TextBox 12">
            <a:extLst>
              <a:ext uri="{FF2B5EF4-FFF2-40B4-BE49-F238E27FC236}">
                <a16:creationId xmlns:a16="http://schemas.microsoft.com/office/drawing/2014/main" id="{9D398D4C-3CDB-AB98-52EC-3A0E54A50078}"/>
              </a:ext>
            </a:extLst>
          </p:cNvPr>
          <p:cNvSpPr txBox="1"/>
          <p:nvPr/>
        </p:nvSpPr>
        <p:spPr>
          <a:xfrm>
            <a:off x="8463925" y="3742082"/>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Processing</a:t>
            </a:r>
          </a:p>
          <a:p>
            <a:r>
              <a:rPr lang="en-CA" sz="1400" dirty="0">
                <a:latin typeface="Arial" panose="020B0604020202020204" pitchFamily="34" charset="0"/>
                <a:cs typeface="Arial" panose="020B0604020202020204" pitchFamily="34" charset="0"/>
              </a:rPr>
              <a:t>Department</a:t>
            </a:r>
          </a:p>
          <a:p>
            <a:r>
              <a:rPr lang="en-CA" sz="1400" dirty="0">
                <a:latin typeface="Arial" panose="020B0604020202020204" pitchFamily="34" charset="0"/>
                <a:cs typeface="Arial" panose="020B0604020202020204" pitchFamily="34" charset="0"/>
              </a:rPr>
              <a:t>(inspecting and packing)</a:t>
            </a:r>
          </a:p>
        </p:txBody>
      </p:sp>
      <p:sp>
        <p:nvSpPr>
          <p:cNvPr id="14" name="TextBox 13">
            <a:extLst>
              <a:ext uri="{FF2B5EF4-FFF2-40B4-BE49-F238E27FC236}">
                <a16:creationId xmlns:a16="http://schemas.microsoft.com/office/drawing/2014/main" id="{934968F7-EAB7-83DB-4F9F-B28940E32842}"/>
              </a:ext>
            </a:extLst>
          </p:cNvPr>
          <p:cNvSpPr txBox="1"/>
          <p:nvPr/>
        </p:nvSpPr>
        <p:spPr>
          <a:xfrm>
            <a:off x="10272464" y="3752745"/>
            <a:ext cx="1152128" cy="1169551"/>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Finished goods (packaged potatoes chips)</a:t>
            </a:r>
          </a:p>
        </p:txBody>
      </p:sp>
      <p:cxnSp>
        <p:nvCxnSpPr>
          <p:cNvPr id="16" name="Straight Arrow Connector 15">
            <a:extLst>
              <a:ext uri="{FF2B5EF4-FFF2-40B4-BE49-F238E27FC236}">
                <a16:creationId xmlns:a16="http://schemas.microsoft.com/office/drawing/2014/main" id="{1EB981B0-04C2-8F0A-BCB6-B9497DC19813}"/>
              </a:ext>
            </a:extLst>
          </p:cNvPr>
          <p:cNvCxnSpPr>
            <a:stCxn id="2" idx="3"/>
          </p:cNvCxnSpPr>
          <p:nvPr/>
        </p:nvCxnSpPr>
        <p:spPr>
          <a:xfrm flipV="1">
            <a:off x="1415481" y="4122077"/>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E81EAB-948F-A109-EDDD-AFD5600FE558}"/>
              </a:ext>
            </a:extLst>
          </p:cNvPr>
          <p:cNvCxnSpPr/>
          <p:nvPr/>
        </p:nvCxnSpPr>
        <p:spPr>
          <a:xfrm flipV="1">
            <a:off x="3119374" y="4139734"/>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2914AC-2057-A7DD-2C03-2DF51B661449}"/>
              </a:ext>
            </a:extLst>
          </p:cNvPr>
          <p:cNvCxnSpPr/>
          <p:nvPr/>
        </p:nvCxnSpPr>
        <p:spPr>
          <a:xfrm flipV="1">
            <a:off x="4705459" y="4163532"/>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62F9A7-3040-0AB4-98DF-9433043EFDD4}"/>
              </a:ext>
            </a:extLst>
          </p:cNvPr>
          <p:cNvCxnSpPr/>
          <p:nvPr/>
        </p:nvCxnSpPr>
        <p:spPr>
          <a:xfrm flipV="1">
            <a:off x="6396554" y="4193508"/>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2C9D8-E7AA-189B-ABA0-21A289941B9D}"/>
              </a:ext>
            </a:extLst>
          </p:cNvPr>
          <p:cNvCxnSpPr/>
          <p:nvPr/>
        </p:nvCxnSpPr>
        <p:spPr>
          <a:xfrm flipV="1">
            <a:off x="7944205" y="4245944"/>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251E36-454B-B833-F64B-2FDA58A30755}"/>
              </a:ext>
            </a:extLst>
          </p:cNvPr>
          <p:cNvCxnSpPr/>
          <p:nvPr/>
        </p:nvCxnSpPr>
        <p:spPr>
          <a:xfrm flipV="1">
            <a:off x="9756408" y="4235841"/>
            <a:ext cx="3600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3CA617-D248-DEB0-A1E4-46CC00BBBC12}"/>
              </a:ext>
            </a:extLst>
          </p:cNvPr>
          <p:cNvSpPr txBox="1"/>
          <p:nvPr/>
        </p:nvSpPr>
        <p:spPr>
          <a:xfrm>
            <a:off x="1624021" y="1445949"/>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sp>
        <p:nvSpPr>
          <p:cNvPr id="23" name="TextBox 22">
            <a:extLst>
              <a:ext uri="{FF2B5EF4-FFF2-40B4-BE49-F238E27FC236}">
                <a16:creationId xmlns:a16="http://schemas.microsoft.com/office/drawing/2014/main" id="{B030BD2F-D278-CCAC-1949-54C2687304BE}"/>
              </a:ext>
            </a:extLst>
          </p:cNvPr>
          <p:cNvSpPr txBox="1"/>
          <p:nvPr/>
        </p:nvSpPr>
        <p:spPr>
          <a:xfrm>
            <a:off x="4884386" y="1561260"/>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sp>
        <p:nvSpPr>
          <p:cNvPr id="24" name="TextBox 23">
            <a:extLst>
              <a:ext uri="{FF2B5EF4-FFF2-40B4-BE49-F238E27FC236}">
                <a16:creationId xmlns:a16="http://schemas.microsoft.com/office/drawing/2014/main" id="{D297EC3A-E2F5-4AD8-94FE-E0E5B3AB172B}"/>
              </a:ext>
            </a:extLst>
          </p:cNvPr>
          <p:cNvSpPr txBox="1"/>
          <p:nvPr/>
        </p:nvSpPr>
        <p:spPr>
          <a:xfrm>
            <a:off x="8424259" y="1654023"/>
            <a:ext cx="1512168" cy="646331"/>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Processing costs</a:t>
            </a:r>
          </a:p>
        </p:txBody>
      </p:sp>
      <p:pic>
        <p:nvPicPr>
          <p:cNvPr id="1026" name="Picture 2" descr="Potatoes | Love Food Hate Waste">
            <a:extLst>
              <a:ext uri="{FF2B5EF4-FFF2-40B4-BE49-F238E27FC236}">
                <a16:creationId xmlns:a16="http://schemas.microsoft.com/office/drawing/2014/main" id="{80184522-DD0F-2B17-69EE-AFCD1F30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151" y="2322999"/>
            <a:ext cx="1883908" cy="1113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to Boil Potatoes - TipBuzz">
            <a:extLst>
              <a:ext uri="{FF2B5EF4-FFF2-40B4-BE49-F238E27FC236}">
                <a16:creationId xmlns:a16="http://schemas.microsoft.com/office/drawing/2014/main" id="{009692AE-2EA2-C042-E1A3-CF42CBEEC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185" y="2392018"/>
            <a:ext cx="1640337" cy="1091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and Worst Potato Chips — Brian ...">
            <a:extLst>
              <a:ext uri="{FF2B5EF4-FFF2-40B4-BE49-F238E27FC236}">
                <a16:creationId xmlns:a16="http://schemas.microsoft.com/office/drawing/2014/main" id="{E079849C-9F35-D5B2-E2BD-29DE7C35C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948" y="2397921"/>
            <a:ext cx="1486789" cy="111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3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25" dirty="0"/>
              <a:t>9</a:t>
            </a:fld>
            <a:endParaRPr spc="-25" dirty="0"/>
          </a:p>
        </p:txBody>
      </p:sp>
      <p:sp>
        <p:nvSpPr>
          <p:cNvPr id="8" name="Subtitle 7">
            <a:extLst>
              <a:ext uri="{FF2B5EF4-FFF2-40B4-BE49-F238E27FC236}">
                <a16:creationId xmlns:a16="http://schemas.microsoft.com/office/drawing/2014/main" id="{FFBC3658-7771-95BE-1634-EE2F003A6F63}"/>
              </a:ext>
            </a:extLst>
          </p:cNvPr>
          <p:cNvSpPr>
            <a:spLocks noGrp="1"/>
          </p:cNvSpPr>
          <p:nvPr>
            <p:ph type="subTitle" idx="1"/>
          </p:nvPr>
        </p:nvSpPr>
        <p:spPr/>
        <p:txBody>
          <a:bodyPr/>
          <a:lstStyle/>
          <a:p>
            <a:r>
              <a:rPr lang="en-CA" dirty="0"/>
              <a:t>Coca Cola Process Flow</a:t>
            </a:r>
          </a:p>
        </p:txBody>
      </p:sp>
      <p:grpSp>
        <p:nvGrpSpPr>
          <p:cNvPr id="3" name="object 3"/>
          <p:cNvGrpSpPr/>
          <p:nvPr/>
        </p:nvGrpSpPr>
        <p:grpSpPr>
          <a:xfrm>
            <a:off x="551384" y="1145822"/>
            <a:ext cx="11518900" cy="4712335"/>
            <a:chOff x="496857" y="1530096"/>
            <a:chExt cx="11518900" cy="4712335"/>
          </a:xfrm>
        </p:grpSpPr>
        <p:pic>
          <p:nvPicPr>
            <p:cNvPr id="4" name="object 4"/>
            <p:cNvPicPr/>
            <p:nvPr/>
          </p:nvPicPr>
          <p:blipFill>
            <a:blip r:embed="rId2" cstate="print"/>
            <a:stretch>
              <a:fillRect/>
            </a:stretch>
          </p:blipFill>
          <p:spPr>
            <a:xfrm>
              <a:off x="496857" y="1635017"/>
              <a:ext cx="8049667" cy="4607169"/>
            </a:xfrm>
            <a:prstGeom prst="rect">
              <a:avLst/>
            </a:prstGeom>
          </p:spPr>
        </p:pic>
        <p:pic>
          <p:nvPicPr>
            <p:cNvPr id="5" name="object 5"/>
            <p:cNvPicPr/>
            <p:nvPr/>
          </p:nvPicPr>
          <p:blipFill>
            <a:blip r:embed="rId3" cstate="print"/>
            <a:stretch>
              <a:fillRect/>
            </a:stretch>
          </p:blipFill>
          <p:spPr>
            <a:xfrm>
              <a:off x="6774179" y="1530096"/>
              <a:ext cx="5241035" cy="1735836"/>
            </a:xfrm>
            <a:prstGeom prst="rect">
              <a:avLst/>
            </a:prstGeom>
          </p:spPr>
        </p:pic>
      </p:grpSp>
      <p:sp>
        <p:nvSpPr>
          <p:cNvPr id="6" name="object 6"/>
          <p:cNvSpPr txBox="1"/>
          <p:nvPr/>
        </p:nvSpPr>
        <p:spPr>
          <a:xfrm>
            <a:off x="6828706" y="3284984"/>
            <a:ext cx="5230495" cy="1324610"/>
          </a:xfrm>
          <a:prstGeom prst="rect">
            <a:avLst/>
          </a:prstGeom>
          <a:ln w="25400">
            <a:solidFill>
              <a:srgbClr val="0070C0"/>
            </a:solidFill>
          </a:ln>
        </p:spPr>
        <p:txBody>
          <a:bodyPr vert="horz" wrap="square" lIns="0" tIns="38735" rIns="0" bIns="0" rtlCol="0">
            <a:spAutoFit/>
          </a:bodyPr>
          <a:lstStyle/>
          <a:p>
            <a:pPr marL="175895" marR="169545" algn="ctr">
              <a:lnSpc>
                <a:spcPct val="100000"/>
              </a:lnSpc>
              <a:spcBef>
                <a:spcPts val="305"/>
              </a:spcBef>
            </a:pPr>
            <a:r>
              <a:rPr sz="2000" dirty="0">
                <a:latin typeface="Arial MT"/>
                <a:cs typeface="Arial MT"/>
              </a:rPr>
              <a:t>Item</a:t>
            </a:r>
            <a:r>
              <a:rPr sz="2000" spc="-30"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is</a:t>
            </a:r>
            <a:r>
              <a:rPr sz="2000" spc="-30" dirty="0">
                <a:latin typeface="Arial MT"/>
                <a:cs typeface="Arial MT"/>
              </a:rPr>
              <a:t> </a:t>
            </a:r>
            <a:r>
              <a:rPr sz="2000" dirty="0">
                <a:latin typeface="Arial MT"/>
                <a:cs typeface="Arial MT"/>
              </a:rPr>
              <a:t>determined</a:t>
            </a:r>
            <a:r>
              <a:rPr sz="2000" spc="-4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tracking</a:t>
            </a:r>
            <a:r>
              <a:rPr sz="2000" spc="-55" dirty="0">
                <a:latin typeface="Arial MT"/>
                <a:cs typeface="Arial MT"/>
              </a:rPr>
              <a:t> </a:t>
            </a:r>
            <a:r>
              <a:rPr sz="2000" dirty="0">
                <a:latin typeface="Arial MT"/>
                <a:cs typeface="Arial MT"/>
              </a:rPr>
              <a:t>the</a:t>
            </a:r>
            <a:r>
              <a:rPr sz="2000" spc="-30" dirty="0">
                <a:latin typeface="Arial MT"/>
                <a:cs typeface="Arial MT"/>
              </a:rPr>
              <a:t> </a:t>
            </a:r>
            <a:r>
              <a:rPr sz="2000" spc="-20" dirty="0">
                <a:latin typeface="Arial MT"/>
                <a:cs typeface="Arial MT"/>
              </a:rPr>
              <a:t>cost </a:t>
            </a:r>
            <a:r>
              <a:rPr sz="2000" dirty="0">
                <a:latin typeface="Arial MT"/>
                <a:cs typeface="Arial MT"/>
              </a:rPr>
              <a:t>of</a:t>
            </a:r>
            <a:r>
              <a:rPr sz="2000" spc="-30" dirty="0">
                <a:latin typeface="Arial MT"/>
                <a:cs typeface="Arial MT"/>
              </a:rPr>
              <a:t> </a:t>
            </a:r>
            <a:r>
              <a:rPr sz="2000" dirty="0">
                <a:latin typeface="Arial MT"/>
                <a:cs typeface="Arial MT"/>
              </a:rPr>
              <a:t>each</a:t>
            </a:r>
            <a:r>
              <a:rPr sz="2000" spc="-25" dirty="0">
                <a:latin typeface="Arial MT"/>
                <a:cs typeface="Arial MT"/>
              </a:rPr>
              <a:t> </a:t>
            </a:r>
            <a:r>
              <a:rPr sz="2000" dirty="0">
                <a:latin typeface="Arial MT"/>
                <a:cs typeface="Arial MT"/>
              </a:rPr>
              <a:t>stage</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production</a:t>
            </a:r>
            <a:r>
              <a:rPr sz="2000" spc="-55" dirty="0">
                <a:latin typeface="Arial MT"/>
                <a:cs typeface="Arial MT"/>
              </a:rPr>
              <a:t> </a:t>
            </a:r>
            <a:r>
              <a:rPr sz="2000" spc="-10" dirty="0">
                <a:latin typeface="Arial MT"/>
                <a:cs typeface="Arial MT"/>
              </a:rPr>
              <a:t>process, </a:t>
            </a:r>
            <a:r>
              <a:rPr sz="2000" dirty="0">
                <a:latin typeface="Arial MT"/>
                <a:cs typeface="Arial MT"/>
              </a:rPr>
              <a:t>then</a:t>
            </a:r>
            <a:r>
              <a:rPr sz="2000" spc="-40" dirty="0">
                <a:latin typeface="Arial MT"/>
                <a:cs typeface="Arial MT"/>
              </a:rPr>
              <a:t> </a:t>
            </a:r>
            <a:r>
              <a:rPr sz="2000" dirty="0">
                <a:latin typeface="Arial MT"/>
                <a:cs typeface="Arial MT"/>
              </a:rPr>
              <a:t>divide</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total</a:t>
            </a:r>
            <a:r>
              <a:rPr sz="2000" spc="-15" dirty="0">
                <a:latin typeface="Arial MT"/>
                <a:cs typeface="Arial MT"/>
              </a:rPr>
              <a:t> </a:t>
            </a:r>
            <a:r>
              <a:rPr sz="2000" dirty="0">
                <a:latin typeface="Arial MT"/>
                <a:cs typeface="Arial MT"/>
              </a:rPr>
              <a:t>cost</a:t>
            </a:r>
            <a:r>
              <a:rPr sz="2000" spc="-45" dirty="0">
                <a:latin typeface="Arial MT"/>
                <a:cs typeface="Arial MT"/>
              </a:rPr>
              <a:t> </a:t>
            </a:r>
            <a:r>
              <a:rPr sz="2000" dirty="0">
                <a:latin typeface="Arial MT"/>
                <a:cs typeface="Arial MT"/>
              </a:rPr>
              <a:t>by</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number</a:t>
            </a:r>
            <a:r>
              <a:rPr sz="2000" spc="-50" dirty="0">
                <a:latin typeface="Arial MT"/>
                <a:cs typeface="Arial MT"/>
              </a:rPr>
              <a:t> </a:t>
            </a:r>
            <a:r>
              <a:rPr sz="2000" spc="-25" dirty="0">
                <a:latin typeface="Arial MT"/>
                <a:cs typeface="Arial MT"/>
              </a:rPr>
              <a:t>of </a:t>
            </a:r>
            <a:r>
              <a:rPr sz="2000" dirty="0">
                <a:latin typeface="Arial MT"/>
                <a:cs typeface="Arial MT"/>
              </a:rPr>
              <a:t>items</a:t>
            </a:r>
            <a:r>
              <a:rPr sz="2000" spc="-15" dirty="0">
                <a:latin typeface="Arial MT"/>
                <a:cs typeface="Arial MT"/>
              </a:rPr>
              <a:t> </a:t>
            </a:r>
            <a:r>
              <a:rPr sz="2000" spc="-10" dirty="0">
                <a:latin typeface="Arial MT"/>
                <a:cs typeface="Arial MT"/>
              </a:rPr>
              <a:t>produced</a:t>
            </a:r>
            <a:endParaRPr sz="2000" dirty="0">
              <a:latin typeface="Arial MT"/>
              <a:cs typeface="Arial MT"/>
            </a:endParaRPr>
          </a:p>
        </p:txBody>
      </p:sp>
    </p:spTree>
  </p:cSld>
  <p:clrMapOvr>
    <a:masterClrMapping/>
  </p:clrMapOvr>
</p:sld>
</file>

<file path=ppt/theme/theme1.xml><?xml version="1.0" encoding="utf-8"?>
<a:theme xmlns:a="http://schemas.openxmlformats.org/drawingml/2006/main" name="Rotman Pi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tman Cy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otman Dark Te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otman 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otman 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otman Gr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otman Go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C29625CE8F2445A33C4944AD902EE6" ma:contentTypeVersion="18" ma:contentTypeDescription="Create a new document." ma:contentTypeScope="" ma:versionID="2ba906667caed82590a3b6d7b3da7513">
  <xsd:schema xmlns:xsd="http://www.w3.org/2001/XMLSchema" xmlns:xs="http://www.w3.org/2001/XMLSchema" xmlns:p="http://schemas.microsoft.com/office/2006/metadata/properties" xmlns:ns3="c18c8954-ab2f-4275-a5d7-b9aa33856ba2" xmlns:ns4="7e677d30-5ff7-4313-a396-6d249a69ab27" targetNamespace="http://schemas.microsoft.com/office/2006/metadata/properties" ma:root="true" ma:fieldsID="85ab7bee49a667cd25923cf2338d3e94" ns3:_="" ns4:_="">
    <xsd:import namespace="c18c8954-ab2f-4275-a5d7-b9aa33856ba2"/>
    <xsd:import namespace="7e677d30-5ff7-4313-a396-6d249a69ab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_activity" minOccurs="0"/>
                <xsd:element ref="ns3:MediaServiceObjectDetectorVersions" minOccurs="0"/>
                <xsd:element ref="ns3:MediaServiceSystemTags"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c8954-ab2f-4275-a5d7-b9aa33856b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677d30-5ff7-4313-a396-6d249a69ab2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18c8954-ab2f-4275-a5d7-b9aa33856ba2" xsi:nil="true"/>
  </documentManagement>
</p:properties>
</file>

<file path=customXml/itemProps1.xml><?xml version="1.0" encoding="utf-8"?>
<ds:datastoreItem xmlns:ds="http://schemas.openxmlformats.org/officeDocument/2006/customXml" ds:itemID="{23AC9AE6-CD88-486C-8B5C-3155BF730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c8954-ab2f-4275-a5d7-b9aa33856ba2"/>
    <ds:schemaRef ds:uri="7e677d30-5ff7-4313-a396-6d249a69ab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F0919-26FB-4AF4-98AE-101D7BAB3817}">
  <ds:schemaRefs>
    <ds:schemaRef ds:uri="http://schemas.microsoft.com/sharepoint/v3/contenttype/forms"/>
  </ds:schemaRefs>
</ds:datastoreItem>
</file>

<file path=customXml/itemProps3.xml><?xml version="1.0" encoding="utf-8"?>
<ds:datastoreItem xmlns:ds="http://schemas.openxmlformats.org/officeDocument/2006/customXml" ds:itemID="{78103E23-3D7C-4E39-9DD5-75683B020A9E}">
  <ds:schemaRefs>
    <ds:schemaRef ds:uri="http://schemas.microsoft.com/office/2006/documentManagement/types"/>
    <ds:schemaRef ds:uri="c18c8954-ab2f-4275-a5d7-b9aa33856ba2"/>
    <ds:schemaRef ds:uri="http://schemas.microsoft.com/office/2006/metadata/properties"/>
    <ds:schemaRef ds:uri="http://schemas.openxmlformats.org/package/2006/metadata/core-properties"/>
    <ds:schemaRef ds:uri="http://purl.org/dc/elements/1.1/"/>
    <ds:schemaRef ds:uri="http://purl.org/dc/dcmitype/"/>
    <ds:schemaRef ds:uri="http://purl.org/dc/terms/"/>
    <ds:schemaRef ds:uri="7e677d30-5ff7-4313-a396-6d249a69ab27"/>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10819</TotalTime>
  <Words>3464</Words>
  <Application>Microsoft Office PowerPoint</Application>
  <PresentationFormat>Widescreen</PresentationFormat>
  <Paragraphs>391</Paragraphs>
  <Slides>40</Slides>
  <Notes>23</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2</vt:i4>
      </vt:variant>
      <vt:variant>
        <vt:lpstr>Slide Titles</vt:lpstr>
      </vt:variant>
      <vt:variant>
        <vt:i4>40</vt:i4>
      </vt:variant>
    </vt:vector>
  </HeadingPairs>
  <TitlesOfParts>
    <vt:vector size="58" baseType="lpstr">
      <vt:lpstr>Arial</vt:lpstr>
      <vt:lpstr>Calibri</vt:lpstr>
      <vt:lpstr>Times New Roman</vt:lpstr>
      <vt:lpstr>Times</vt:lpstr>
      <vt:lpstr>MS PGothic</vt:lpstr>
      <vt:lpstr>Wingdings</vt:lpstr>
      <vt:lpstr>Arial MT</vt:lpstr>
      <vt:lpstr>MS PGothic</vt:lpstr>
      <vt:lpstr>Calibri Light</vt:lpstr>
      <vt:lpstr>Rotman Pink</vt:lpstr>
      <vt:lpstr>Rotman Cyan</vt:lpstr>
      <vt:lpstr>Rotman Dark Teal</vt:lpstr>
      <vt:lpstr>Rotman Blue</vt:lpstr>
      <vt:lpstr>Rotman Orange</vt:lpstr>
      <vt:lpstr>Rotman Grey</vt:lpstr>
      <vt:lpstr>Rotman Gold</vt:lpstr>
      <vt:lpstr>Worksheet</vt:lpstr>
      <vt:lpstr>Microsoft Excel 97-2003 Worksheet</vt:lpstr>
      <vt:lpstr>    RSM222 Management Accounting 1  Class 4: Costing Systems </vt:lpstr>
      <vt:lpstr>PowerPoint Presentation</vt:lpstr>
      <vt:lpstr>Product Costing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Costing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Huber</dc:creator>
  <cp:lastModifiedBy>Elisa Zuliani</cp:lastModifiedBy>
  <cp:revision>187</cp:revision>
  <cp:lastPrinted>2025-09-11T22:16:33Z</cp:lastPrinted>
  <dcterms:created xsi:type="dcterms:W3CDTF">2013-07-26T14:57:40Z</dcterms:created>
  <dcterms:modified xsi:type="dcterms:W3CDTF">2025-09-23T14:14:34Z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0x01010089C29625CE8F2445A33C4944AD902EE6</vt:lpwstr>
  </property>
</Properties>
</file>